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68" r:id="rId14"/>
    <p:sldId id="266" r:id="rId15"/>
    <p:sldId id="269" r:id="rId16"/>
    <p:sldId id="270" r:id="rId17"/>
    <p:sldId id="267" r:id="rId18"/>
    <p:sldId id="273" r:id="rId19"/>
    <p:sldId id="274" r:id="rId20"/>
  </p:sldIdLst>
  <p:sldSz cx="6858000" cy="9906000" type="A4"/>
  <p:notesSz cx="6737350" cy="98694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2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6350" y="0"/>
            <a:ext cx="2919413" cy="495300"/>
          </a:xfrm>
          <a:prstGeom prst="rect">
            <a:avLst/>
          </a:prstGeom>
        </p:spPr>
        <p:txBody>
          <a:bodyPr vert="horz" lIns="91440" tIns="45720" rIns="91440" bIns="45720" rtlCol="0"/>
          <a:lstStyle>
            <a:lvl1pPr algn="r">
              <a:defRPr sz="1200"/>
            </a:lvl1pPr>
          </a:lstStyle>
          <a:p>
            <a:fld id="{DF1476B9-F602-4EDD-B95F-9A0742B624E1}" type="datetimeFigureOut">
              <a:rPr lang="cs-CZ" smtClean="0"/>
              <a:t>30. 10. 2017</a:t>
            </a:fld>
            <a:endParaRPr lang="cs-CZ"/>
          </a:p>
        </p:txBody>
      </p:sp>
      <p:sp>
        <p:nvSpPr>
          <p:cNvPr id="4" name="Zástupný symbol pro obrázek snímku 3"/>
          <p:cNvSpPr>
            <a:spLocks noGrp="1" noRot="1" noChangeAspect="1"/>
          </p:cNvSpPr>
          <p:nvPr>
            <p:ph type="sldImg" idx="2"/>
          </p:nvPr>
        </p:nvSpPr>
        <p:spPr>
          <a:xfrm>
            <a:off x="2216150" y="1233488"/>
            <a:ext cx="2305050" cy="3330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100" y="4749800"/>
            <a:ext cx="5391150" cy="38862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6350" y="9374188"/>
            <a:ext cx="2919413" cy="495300"/>
          </a:xfrm>
          <a:prstGeom prst="rect">
            <a:avLst/>
          </a:prstGeom>
        </p:spPr>
        <p:txBody>
          <a:bodyPr vert="horz" lIns="91440" tIns="45720" rIns="91440" bIns="45720" rtlCol="0" anchor="b"/>
          <a:lstStyle>
            <a:lvl1pPr algn="r">
              <a:defRPr sz="1200"/>
            </a:lvl1pPr>
          </a:lstStyle>
          <a:p>
            <a:fld id="{0F0D94E3-8AED-4372-935C-21125EE48915}" type="slidenum">
              <a:rPr lang="cs-CZ" smtClean="0"/>
              <a:t>‹#›</a:t>
            </a:fld>
            <a:endParaRPr lang="cs-CZ"/>
          </a:p>
        </p:txBody>
      </p:sp>
    </p:spTree>
    <p:extLst>
      <p:ext uri="{BB962C8B-B14F-4D97-AF65-F5344CB8AC3E}">
        <p14:creationId xmlns:p14="http://schemas.microsoft.com/office/powerpoint/2010/main" val="409736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0D94E3-8AED-4372-935C-21125EE48915}" type="slidenum">
              <a:rPr lang="cs-CZ" smtClean="0"/>
              <a:t>3</a:t>
            </a:fld>
            <a:endParaRPr lang="cs-CZ"/>
          </a:p>
        </p:txBody>
      </p:sp>
    </p:spTree>
    <p:extLst>
      <p:ext uri="{BB962C8B-B14F-4D97-AF65-F5344CB8AC3E}">
        <p14:creationId xmlns:p14="http://schemas.microsoft.com/office/powerpoint/2010/main" val="388631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cs-CZ" smtClean="0"/>
              <a:t>Kliknutím lze upravit styl.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0B0F5B63-4A57-417C-95FF-E5E50D10E02A}" type="datetimeFigureOut">
              <a:rPr lang="cs-CZ" smtClean="0"/>
              <a:t>30. 10. 2017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197597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B0F5B63-4A57-417C-95FF-E5E50D10E02A}" type="datetimeFigureOut">
              <a:rPr lang="cs-CZ" smtClean="0"/>
              <a:t>30. 10. 2017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94224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B0F5B63-4A57-417C-95FF-E5E50D10E02A}" type="datetimeFigureOut">
              <a:rPr lang="cs-CZ" smtClean="0"/>
              <a:t>30. 10. 2017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272430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B0F5B63-4A57-417C-95FF-E5E50D10E02A}" type="datetimeFigureOut">
              <a:rPr lang="cs-CZ" smtClean="0"/>
              <a:t>30. 10. 2017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127263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cs-CZ" smtClean="0"/>
              <a:t>Kliknutím lze upravit styl.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B0F5B63-4A57-417C-95FF-E5E50D10E02A}" type="datetimeFigureOut">
              <a:rPr lang="cs-CZ" smtClean="0"/>
              <a:t>30. 10. 2017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377272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B0F5B63-4A57-417C-95FF-E5E50D10E02A}" type="datetimeFigureOut">
              <a:rPr lang="cs-CZ" smtClean="0"/>
              <a:t>30. 10. 2017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373528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4" name="Content Placeholder 3"/>
          <p:cNvSpPr>
            <a:spLocks noGrp="1"/>
          </p:cNvSpPr>
          <p:nvPr>
            <p:ph sz="half" idx="2"/>
          </p:nvPr>
        </p:nvSpPr>
        <p:spPr>
          <a:xfrm>
            <a:off x="472381" y="3618442"/>
            <a:ext cx="2901255" cy="532218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6" name="Content Placeholder 5"/>
          <p:cNvSpPr>
            <a:spLocks noGrp="1"/>
          </p:cNvSpPr>
          <p:nvPr>
            <p:ph sz="quarter" idx="4"/>
          </p:nvPr>
        </p:nvSpPr>
        <p:spPr>
          <a:xfrm>
            <a:off x="3471863" y="3618442"/>
            <a:ext cx="2915543" cy="532218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B0F5B63-4A57-417C-95FF-E5E50D10E02A}" type="datetimeFigureOut">
              <a:rPr lang="cs-CZ" smtClean="0"/>
              <a:t>30. 10. 2017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287082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0B0F5B63-4A57-417C-95FF-E5E50D10E02A}" type="datetimeFigureOut">
              <a:rPr lang="cs-CZ" smtClean="0"/>
              <a:t>30. 10. 2017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296031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F5B63-4A57-417C-95FF-E5E50D10E02A}" type="datetimeFigureOut">
              <a:rPr lang="cs-CZ" smtClean="0"/>
              <a:t>30. 10. 2017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273091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cs-CZ" smtClean="0"/>
              <a:t>Kliknutím lze upravit styl.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B0F5B63-4A57-417C-95FF-E5E50D10E02A}" type="datetimeFigureOut">
              <a:rPr lang="cs-CZ" smtClean="0"/>
              <a:t>30. 10. 2017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242526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B0F5B63-4A57-417C-95FF-E5E50D10E02A}" type="datetimeFigureOut">
              <a:rPr lang="cs-CZ" smtClean="0"/>
              <a:t>30. 10. 2017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7926C0C-A4CF-4709-8704-E10BE8C6D594}" type="slidenum">
              <a:rPr lang="cs-CZ" smtClean="0"/>
              <a:t>‹#›</a:t>
            </a:fld>
            <a:endParaRPr lang="cs-CZ"/>
          </a:p>
        </p:txBody>
      </p:sp>
    </p:spTree>
    <p:extLst>
      <p:ext uri="{BB962C8B-B14F-4D97-AF65-F5344CB8AC3E}">
        <p14:creationId xmlns:p14="http://schemas.microsoft.com/office/powerpoint/2010/main" val="426660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B0F5B63-4A57-417C-95FF-E5E50D10E02A}" type="datetimeFigureOut">
              <a:rPr lang="cs-CZ" smtClean="0"/>
              <a:t>30. 10. 2017</a:t>
            </a:fld>
            <a:endParaRPr lang="cs-CZ"/>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7926C0C-A4CF-4709-8704-E10BE8C6D594}" type="slidenum">
              <a:rPr lang="cs-CZ" smtClean="0"/>
              <a:t>‹#›</a:t>
            </a:fld>
            <a:endParaRPr lang="cs-CZ"/>
          </a:p>
        </p:txBody>
      </p:sp>
    </p:spTree>
    <p:extLst>
      <p:ext uri="{BB962C8B-B14F-4D97-AF65-F5344CB8AC3E}">
        <p14:creationId xmlns:p14="http://schemas.microsoft.com/office/powerpoint/2010/main" val="193608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063"/>
            <a:ext cx="6861391" cy="3859532"/>
          </a:xfrm>
          <a:prstGeom prst="rect">
            <a:avLst/>
          </a:prstGeom>
        </p:spPr>
      </p:pic>
      <p:sp>
        <p:nvSpPr>
          <p:cNvPr id="7" name="TextovéPole 6"/>
          <p:cNvSpPr txBox="1"/>
          <p:nvPr/>
        </p:nvSpPr>
        <p:spPr>
          <a:xfrm>
            <a:off x="843886" y="204303"/>
            <a:ext cx="5665434" cy="1323439"/>
          </a:xfrm>
          <a:prstGeom prst="rect">
            <a:avLst/>
          </a:prstGeom>
          <a:noFill/>
        </p:spPr>
        <p:txBody>
          <a:bodyPr wrap="square" rtlCol="0">
            <a:spAutoFit/>
          </a:bodyPr>
          <a:lstStyle/>
          <a:p>
            <a:pPr algn="ctr"/>
            <a:r>
              <a:rPr lang="cs-CZ" sz="8000" dirty="0">
                <a:latin typeface="Algerian" panose="04020705040A02060702" pitchFamily="82" charset="0"/>
              </a:rPr>
              <a:t>Záškolák</a:t>
            </a:r>
          </a:p>
        </p:txBody>
      </p:sp>
      <p:pic>
        <p:nvPicPr>
          <p:cNvPr id="1026" name="Picture 2" descr="Související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25221">
            <a:off x="4647323" y="1490702"/>
            <a:ext cx="2063932" cy="19426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p:cNvSpPr txBox="1"/>
          <p:nvPr/>
        </p:nvSpPr>
        <p:spPr>
          <a:xfrm>
            <a:off x="2295845" y="1487309"/>
            <a:ext cx="2638864" cy="369332"/>
          </a:xfrm>
          <a:prstGeom prst="rect">
            <a:avLst/>
          </a:prstGeom>
          <a:noFill/>
        </p:spPr>
        <p:txBody>
          <a:bodyPr wrap="none" rtlCol="0">
            <a:spAutoFit/>
          </a:bodyPr>
          <a:lstStyle/>
          <a:p>
            <a:r>
              <a:rPr lang="cs-CZ" dirty="0">
                <a:latin typeface="Arial Black" panose="020B0A04020102020204" pitchFamily="34" charset="0"/>
              </a:rPr>
              <a:t>1.číslo/2017 </a:t>
            </a:r>
            <a:r>
              <a:rPr lang="cs-CZ" dirty="0">
                <a:latin typeface="Algerian" panose="04020705040A02060702" pitchFamily="82" charset="0"/>
              </a:rPr>
              <a:t> PODZIM</a:t>
            </a:r>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3833" y="3623901"/>
            <a:ext cx="6902880" cy="6279765"/>
          </a:xfrm>
          <a:prstGeom prst="rect">
            <a:avLst/>
          </a:prstGeom>
        </p:spPr>
      </p:pic>
      <p:sp>
        <p:nvSpPr>
          <p:cNvPr id="3" name="TextovéPole 2"/>
          <p:cNvSpPr txBox="1"/>
          <p:nvPr/>
        </p:nvSpPr>
        <p:spPr>
          <a:xfrm rot="21087391">
            <a:off x="695014" y="3739418"/>
            <a:ext cx="2440412" cy="461665"/>
          </a:xfrm>
          <a:prstGeom prst="rect">
            <a:avLst/>
          </a:prstGeom>
          <a:noFill/>
        </p:spPr>
        <p:txBody>
          <a:bodyPr wrap="none" rtlCol="0">
            <a:spAutoFit/>
          </a:bodyPr>
          <a:lstStyle/>
          <a:p>
            <a:r>
              <a:rPr lang="cs-CZ" sz="2400" dirty="0" smtClean="0"/>
              <a:t>Anketa s prvňáčky</a:t>
            </a:r>
            <a:endParaRPr lang="cs-CZ" sz="2400" dirty="0"/>
          </a:p>
        </p:txBody>
      </p:sp>
      <p:sp>
        <p:nvSpPr>
          <p:cNvPr id="4" name="TextovéPole 3"/>
          <p:cNvSpPr txBox="1"/>
          <p:nvPr/>
        </p:nvSpPr>
        <p:spPr>
          <a:xfrm rot="1177661">
            <a:off x="388731" y="4714867"/>
            <a:ext cx="2508635" cy="461665"/>
          </a:xfrm>
          <a:prstGeom prst="rect">
            <a:avLst/>
          </a:prstGeom>
          <a:noFill/>
        </p:spPr>
        <p:txBody>
          <a:bodyPr wrap="none" rtlCol="0">
            <a:spAutoFit/>
          </a:bodyPr>
          <a:lstStyle/>
          <a:p>
            <a:r>
              <a:rPr lang="cs-CZ" sz="2400" dirty="0" smtClean="0"/>
              <a:t>Rozhovory s učiteli</a:t>
            </a:r>
            <a:endParaRPr lang="cs-CZ" sz="2400" dirty="0"/>
          </a:p>
        </p:txBody>
      </p:sp>
      <p:sp>
        <p:nvSpPr>
          <p:cNvPr id="5" name="TextovéPole 4"/>
          <p:cNvSpPr txBox="1"/>
          <p:nvPr/>
        </p:nvSpPr>
        <p:spPr>
          <a:xfrm rot="21343645">
            <a:off x="3310082" y="5583409"/>
            <a:ext cx="2439001" cy="461665"/>
          </a:xfrm>
          <a:prstGeom prst="rect">
            <a:avLst/>
          </a:prstGeom>
          <a:noFill/>
        </p:spPr>
        <p:txBody>
          <a:bodyPr wrap="none" rtlCol="0">
            <a:spAutoFit/>
          </a:bodyPr>
          <a:lstStyle/>
          <a:p>
            <a:r>
              <a:rPr lang="cs-CZ" sz="2400" dirty="0" smtClean="0"/>
              <a:t>Rozhovor s Ozzym</a:t>
            </a:r>
            <a:endParaRPr lang="cs-CZ" sz="2400" dirty="0"/>
          </a:p>
        </p:txBody>
      </p:sp>
      <p:sp>
        <p:nvSpPr>
          <p:cNvPr id="18" name="TextovéPole 17"/>
          <p:cNvSpPr txBox="1"/>
          <p:nvPr/>
        </p:nvSpPr>
        <p:spPr>
          <a:xfrm rot="1269284">
            <a:off x="3280292" y="4459634"/>
            <a:ext cx="3507307" cy="461665"/>
          </a:xfrm>
          <a:prstGeom prst="rect">
            <a:avLst/>
          </a:prstGeom>
          <a:noFill/>
        </p:spPr>
        <p:txBody>
          <a:bodyPr wrap="none" rtlCol="0">
            <a:spAutoFit/>
          </a:bodyPr>
          <a:lstStyle/>
          <a:p>
            <a:r>
              <a:rPr lang="cs-CZ" sz="2400" dirty="0" smtClean="0"/>
              <a:t>Svatý Martin na bílém koni</a:t>
            </a:r>
            <a:endParaRPr lang="cs-CZ" sz="2400" dirty="0"/>
          </a:p>
        </p:txBody>
      </p:sp>
      <p:sp>
        <p:nvSpPr>
          <p:cNvPr id="19" name="TextovéPole 18"/>
          <p:cNvSpPr txBox="1"/>
          <p:nvPr/>
        </p:nvSpPr>
        <p:spPr>
          <a:xfrm rot="20781903">
            <a:off x="1147354" y="2701133"/>
            <a:ext cx="3786293" cy="461665"/>
          </a:xfrm>
          <a:prstGeom prst="rect">
            <a:avLst/>
          </a:prstGeom>
          <a:noFill/>
        </p:spPr>
        <p:txBody>
          <a:bodyPr wrap="none" rtlCol="0">
            <a:spAutoFit/>
          </a:bodyPr>
          <a:lstStyle/>
          <a:p>
            <a:r>
              <a:rPr lang="cs-CZ" sz="2400" dirty="0" smtClean="0"/>
              <a:t>Třídní hvězda nebo outsider?</a:t>
            </a:r>
            <a:endParaRPr lang="cs-CZ" sz="2400" dirty="0"/>
          </a:p>
        </p:txBody>
      </p:sp>
      <p:sp>
        <p:nvSpPr>
          <p:cNvPr id="21" name="TextovéPole 20"/>
          <p:cNvSpPr txBox="1"/>
          <p:nvPr/>
        </p:nvSpPr>
        <p:spPr>
          <a:xfrm rot="518666">
            <a:off x="514182" y="5715122"/>
            <a:ext cx="2385589" cy="461665"/>
          </a:xfrm>
          <a:prstGeom prst="rect">
            <a:avLst/>
          </a:prstGeom>
          <a:noFill/>
        </p:spPr>
        <p:txBody>
          <a:bodyPr wrap="none" rtlCol="0">
            <a:spAutoFit/>
          </a:bodyPr>
          <a:lstStyle/>
          <a:p>
            <a:r>
              <a:rPr lang="cs-CZ" sz="2400" dirty="0" smtClean="0"/>
              <a:t>Co se nosí - móda</a:t>
            </a:r>
            <a:endParaRPr lang="cs-CZ" sz="2400" dirty="0"/>
          </a:p>
        </p:txBody>
      </p:sp>
      <p:sp>
        <p:nvSpPr>
          <p:cNvPr id="22" name="TextovéPole 21"/>
          <p:cNvSpPr txBox="1"/>
          <p:nvPr/>
        </p:nvSpPr>
        <p:spPr>
          <a:xfrm rot="915322">
            <a:off x="355530" y="1996585"/>
            <a:ext cx="2734338" cy="461665"/>
          </a:xfrm>
          <a:prstGeom prst="rect">
            <a:avLst/>
          </a:prstGeom>
          <a:noFill/>
        </p:spPr>
        <p:txBody>
          <a:bodyPr wrap="none" rtlCol="0">
            <a:spAutoFit/>
          </a:bodyPr>
          <a:lstStyle/>
          <a:p>
            <a:r>
              <a:rPr lang="cs-CZ" sz="2400" dirty="0" smtClean="0"/>
              <a:t>Halloween X dušičky</a:t>
            </a:r>
            <a:endParaRPr lang="cs-CZ" sz="2400" dirty="0"/>
          </a:p>
        </p:txBody>
      </p:sp>
      <p:sp>
        <p:nvSpPr>
          <p:cNvPr id="8" name="TextovéPole 7"/>
          <p:cNvSpPr txBox="1"/>
          <p:nvPr/>
        </p:nvSpPr>
        <p:spPr>
          <a:xfrm rot="555892">
            <a:off x="4627442" y="3473865"/>
            <a:ext cx="1864306" cy="830997"/>
          </a:xfrm>
          <a:prstGeom prst="rect">
            <a:avLst/>
          </a:prstGeom>
          <a:noFill/>
        </p:spPr>
        <p:txBody>
          <a:bodyPr wrap="square" rtlCol="0">
            <a:spAutoFit/>
          </a:bodyPr>
          <a:lstStyle/>
          <a:p>
            <a:r>
              <a:rPr lang="cs-CZ" sz="2400" dirty="0" smtClean="0"/>
              <a:t>Zajímavosti o ČR</a:t>
            </a:r>
            <a:endParaRPr lang="cs-CZ" sz="2400" dirty="0"/>
          </a:p>
        </p:txBody>
      </p:sp>
      <p:sp>
        <p:nvSpPr>
          <p:cNvPr id="9" name="TextovéPole 8"/>
          <p:cNvSpPr txBox="1"/>
          <p:nvPr/>
        </p:nvSpPr>
        <p:spPr>
          <a:xfrm rot="660271">
            <a:off x="301944" y="6943752"/>
            <a:ext cx="2682209" cy="461665"/>
          </a:xfrm>
          <a:prstGeom prst="rect">
            <a:avLst/>
          </a:prstGeom>
          <a:noFill/>
        </p:spPr>
        <p:txBody>
          <a:bodyPr wrap="none" rtlCol="0">
            <a:spAutoFit/>
          </a:bodyPr>
          <a:lstStyle/>
          <a:p>
            <a:r>
              <a:rPr lang="cs-CZ" sz="2400" dirty="0" smtClean="0"/>
              <a:t>Co víte o svém těle?</a:t>
            </a:r>
            <a:endParaRPr lang="cs-CZ" sz="2400" dirty="0"/>
          </a:p>
        </p:txBody>
      </p:sp>
      <p:sp>
        <p:nvSpPr>
          <p:cNvPr id="10" name="TextovéPole 9"/>
          <p:cNvSpPr txBox="1"/>
          <p:nvPr/>
        </p:nvSpPr>
        <p:spPr>
          <a:xfrm rot="21326341">
            <a:off x="2690184" y="6382591"/>
            <a:ext cx="4050596" cy="461665"/>
          </a:xfrm>
          <a:prstGeom prst="rect">
            <a:avLst/>
          </a:prstGeom>
          <a:noFill/>
        </p:spPr>
        <p:txBody>
          <a:bodyPr wrap="none" rtlCol="0">
            <a:spAutoFit/>
          </a:bodyPr>
          <a:lstStyle/>
          <a:p>
            <a:r>
              <a:rPr lang="cs-CZ" sz="2400" dirty="0" smtClean="0"/>
              <a:t>Strašidla, duchové, </a:t>
            </a:r>
            <a:r>
              <a:rPr lang="cs-CZ" sz="2400" dirty="0"/>
              <a:t>č</a:t>
            </a:r>
            <a:r>
              <a:rPr lang="cs-CZ" sz="2400" dirty="0" smtClean="0"/>
              <a:t>arodějnice</a:t>
            </a:r>
            <a:endParaRPr lang="cs-CZ" sz="2400" dirty="0"/>
          </a:p>
        </p:txBody>
      </p:sp>
      <p:sp>
        <p:nvSpPr>
          <p:cNvPr id="11" name="TextovéPole 10"/>
          <p:cNvSpPr txBox="1"/>
          <p:nvPr/>
        </p:nvSpPr>
        <p:spPr>
          <a:xfrm>
            <a:off x="4466805" y="8213133"/>
            <a:ext cx="1372492" cy="461665"/>
          </a:xfrm>
          <a:prstGeom prst="rect">
            <a:avLst/>
          </a:prstGeom>
          <a:noFill/>
        </p:spPr>
        <p:txBody>
          <a:bodyPr wrap="none" rtlCol="0">
            <a:spAutoFit/>
          </a:bodyPr>
          <a:lstStyle/>
          <a:p>
            <a:r>
              <a:rPr lang="cs-CZ" sz="2400" dirty="0" smtClean="0"/>
              <a:t>TOP filmy</a:t>
            </a:r>
            <a:endParaRPr lang="cs-CZ" sz="2400" dirty="0"/>
          </a:p>
        </p:txBody>
      </p:sp>
      <p:sp>
        <p:nvSpPr>
          <p:cNvPr id="12" name="TextovéPole 11"/>
          <p:cNvSpPr txBox="1"/>
          <p:nvPr/>
        </p:nvSpPr>
        <p:spPr>
          <a:xfrm>
            <a:off x="204169" y="8145149"/>
            <a:ext cx="1552926" cy="461665"/>
          </a:xfrm>
          <a:prstGeom prst="rect">
            <a:avLst/>
          </a:prstGeom>
          <a:noFill/>
        </p:spPr>
        <p:txBody>
          <a:bodyPr wrap="none" rtlCol="0">
            <a:spAutoFit/>
          </a:bodyPr>
          <a:lstStyle/>
          <a:p>
            <a:r>
              <a:rPr lang="cs-CZ" sz="2400" dirty="0" smtClean="0"/>
              <a:t>TOP hudba</a:t>
            </a:r>
            <a:endParaRPr lang="cs-CZ" sz="2400" dirty="0"/>
          </a:p>
        </p:txBody>
      </p:sp>
      <p:sp>
        <p:nvSpPr>
          <p:cNvPr id="13" name="TextovéPole 12"/>
          <p:cNvSpPr txBox="1"/>
          <p:nvPr/>
        </p:nvSpPr>
        <p:spPr>
          <a:xfrm rot="20691669">
            <a:off x="2069634" y="7439264"/>
            <a:ext cx="4506875" cy="738664"/>
          </a:xfrm>
          <a:prstGeom prst="rect">
            <a:avLst/>
          </a:prstGeom>
          <a:noFill/>
        </p:spPr>
        <p:txBody>
          <a:bodyPr wrap="none" rtlCol="0">
            <a:spAutoFit/>
          </a:bodyPr>
          <a:lstStyle/>
          <a:p>
            <a:r>
              <a:rPr lang="cs-CZ" sz="2400" dirty="0" smtClean="0"/>
              <a:t>Oblíbená skupina </a:t>
            </a:r>
            <a:r>
              <a:rPr lang="cs-CZ" sz="2400" dirty="0" err="1" smtClean="0"/>
              <a:t>Imagine</a:t>
            </a:r>
            <a:r>
              <a:rPr lang="cs-CZ" sz="2400" dirty="0" smtClean="0"/>
              <a:t> </a:t>
            </a:r>
            <a:r>
              <a:rPr lang="cs-CZ" sz="2400" dirty="0" err="1" smtClean="0"/>
              <a:t>Dragons</a:t>
            </a:r>
            <a:endParaRPr lang="cs-CZ" sz="2400" dirty="0" smtClean="0"/>
          </a:p>
          <a:p>
            <a:endParaRPr lang="cs-CZ" dirty="0"/>
          </a:p>
        </p:txBody>
      </p:sp>
      <p:sp>
        <p:nvSpPr>
          <p:cNvPr id="14" name="TextovéPole 13"/>
          <p:cNvSpPr txBox="1"/>
          <p:nvPr/>
        </p:nvSpPr>
        <p:spPr>
          <a:xfrm>
            <a:off x="0" y="9066924"/>
            <a:ext cx="7025065" cy="707886"/>
          </a:xfrm>
          <a:prstGeom prst="rect">
            <a:avLst/>
          </a:prstGeom>
          <a:noFill/>
        </p:spPr>
        <p:txBody>
          <a:bodyPr wrap="none" rtlCol="0">
            <a:spAutoFit/>
          </a:bodyPr>
          <a:lstStyle/>
          <a:p>
            <a:r>
              <a:rPr lang="cs-CZ" sz="2000" b="1" i="1" dirty="0" smtClean="0"/>
              <a:t>Redakce: Kristýna Janušková, Eliška Stejskalová, Sára </a:t>
            </a:r>
            <a:r>
              <a:rPr lang="cs-CZ" sz="2000" b="1" i="1" dirty="0" err="1" smtClean="0"/>
              <a:t>Skočíková</a:t>
            </a:r>
            <a:r>
              <a:rPr lang="cs-CZ" sz="2000" b="1" i="1" dirty="0" smtClean="0"/>
              <a:t>, </a:t>
            </a:r>
          </a:p>
          <a:p>
            <a:r>
              <a:rPr lang="cs-CZ" sz="2000" b="1" i="1" dirty="0" smtClean="0"/>
              <a:t>Michaela Voráčová a Kateřina </a:t>
            </a:r>
            <a:r>
              <a:rPr lang="cs-CZ" sz="2000" b="1" i="1" dirty="0" err="1" smtClean="0"/>
              <a:t>Bujnochová</a:t>
            </a:r>
            <a:endParaRPr lang="cs-CZ" sz="2000" b="1" i="1" dirty="0"/>
          </a:p>
        </p:txBody>
      </p:sp>
    </p:spTree>
    <p:extLst>
      <p:ext uri="{BB962C8B-B14F-4D97-AF65-F5344CB8AC3E}">
        <p14:creationId xmlns:p14="http://schemas.microsoft.com/office/powerpoint/2010/main" val="1367764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2881" y="326570"/>
            <a:ext cx="3513907" cy="5447213"/>
          </a:xfrm>
        </p:spPr>
        <p:txBody>
          <a:bodyPr>
            <a:normAutofit/>
          </a:bodyPr>
          <a:lstStyle/>
          <a:p>
            <a:pPr marL="0" indent="0">
              <a:buNone/>
            </a:pPr>
            <a:r>
              <a:rPr lang="cs-CZ" sz="2200" u="sng" dirty="0"/>
              <a:t>Rozhovor s naším milým bývalým spolužákem Radkem </a:t>
            </a:r>
            <a:r>
              <a:rPr lang="cs-CZ" sz="2200" u="sng" dirty="0" err="1"/>
              <a:t>Wellartem</a:t>
            </a:r>
            <a:r>
              <a:rPr lang="cs-CZ" sz="2200" u="sng" dirty="0"/>
              <a:t> alias Ozzym</a:t>
            </a:r>
            <a:endParaRPr lang="cs-CZ" sz="2200" dirty="0"/>
          </a:p>
          <a:p>
            <a:pPr lvl="0"/>
            <a:r>
              <a:rPr lang="cs-CZ" sz="1800" i="1" dirty="0"/>
              <a:t>Kam </a:t>
            </a:r>
            <a:r>
              <a:rPr lang="cs-CZ" sz="1800" i="1" dirty="0" smtClean="0"/>
              <a:t>jsi </a:t>
            </a:r>
            <a:r>
              <a:rPr lang="cs-CZ" sz="1800" i="1" dirty="0"/>
              <a:t>šel na školu?</a:t>
            </a:r>
            <a:endParaRPr lang="cs-CZ" sz="1800" dirty="0"/>
          </a:p>
          <a:p>
            <a:pPr marL="0" indent="0">
              <a:buNone/>
            </a:pPr>
            <a:r>
              <a:rPr lang="cs-CZ" sz="1800" dirty="0"/>
              <a:t>Na střední zdravotnickou v Hranicích.</a:t>
            </a:r>
          </a:p>
          <a:p>
            <a:pPr lvl="0"/>
            <a:r>
              <a:rPr lang="cs-CZ" sz="1800" i="1" dirty="0"/>
              <a:t>Chybí ti základní škola?</a:t>
            </a:r>
            <a:endParaRPr lang="cs-CZ" sz="1800" dirty="0"/>
          </a:p>
          <a:p>
            <a:pPr marL="0" indent="0">
              <a:buNone/>
            </a:pPr>
            <a:r>
              <a:rPr lang="cs-CZ" sz="1800" dirty="0"/>
              <a:t>Ano chybí, protože jsme si až po čase uvědomili, že paní učitelka </a:t>
            </a:r>
            <a:r>
              <a:rPr lang="cs-CZ" sz="1800" dirty="0" err="1"/>
              <a:t>Hnathová</a:t>
            </a:r>
            <a:r>
              <a:rPr lang="cs-CZ" sz="1800" dirty="0"/>
              <a:t> je ta nejlepší ženská na světě.</a:t>
            </a:r>
          </a:p>
          <a:p>
            <a:pPr lvl="0"/>
            <a:r>
              <a:rPr lang="cs-CZ" sz="1800" i="1" dirty="0"/>
              <a:t>Kterého učitele </a:t>
            </a:r>
            <a:r>
              <a:rPr lang="cs-CZ" sz="1800" i="1" dirty="0" smtClean="0"/>
              <a:t>jsi </a:t>
            </a:r>
            <a:r>
              <a:rPr lang="cs-CZ" sz="1800" i="1" dirty="0"/>
              <a:t>měl nejradši?</a:t>
            </a:r>
            <a:endParaRPr lang="cs-CZ" sz="1800" dirty="0"/>
          </a:p>
          <a:p>
            <a:pPr marL="0" indent="0">
              <a:buNone/>
            </a:pPr>
            <a:r>
              <a:rPr lang="cs-CZ" sz="1800" dirty="0"/>
              <a:t>Hele, asi všechny, ale kdybych si měl vybrat 3 nejlepší, tak to je paní uč. </a:t>
            </a:r>
            <a:r>
              <a:rPr lang="cs-CZ" sz="1800" dirty="0" err="1"/>
              <a:t>Hnáthová</a:t>
            </a:r>
            <a:r>
              <a:rPr lang="cs-CZ" sz="1800" dirty="0"/>
              <a:t>, pan uč. </a:t>
            </a:r>
            <a:r>
              <a:rPr lang="cs-CZ" sz="1800" dirty="0" err="1"/>
              <a:t>Hnáth</a:t>
            </a:r>
            <a:r>
              <a:rPr lang="cs-CZ" sz="1800" dirty="0"/>
              <a:t> a pan uč. Zelený.</a:t>
            </a:r>
          </a:p>
          <a:p>
            <a:endParaRPr lang="cs-CZ" dirty="0"/>
          </a:p>
          <a:p>
            <a:pPr marL="0" indent="0">
              <a:buNone/>
            </a:pPr>
            <a:endParaRPr lang="cs-CZ" dirty="0"/>
          </a:p>
        </p:txBody>
      </p:sp>
      <p:pic>
        <p:nvPicPr>
          <p:cNvPr id="5" name="Obrázek 4" descr="https://scontent-vie1-1.xx.fbcdn.net/v/t34.0-12/22752847_1879465759035468_1491448879_n.png?oh=d48b302f49558ff4cd8ab11addfb3598&amp;oe=59EEAD80"/>
          <p:cNvPicPr/>
          <p:nvPr/>
        </p:nvPicPr>
        <p:blipFill rotWithShape="1">
          <a:blip r:embed="rId2">
            <a:extLst>
              <a:ext uri="{28A0092B-C50C-407E-A947-70E740481C1C}">
                <a14:useLocalDpi xmlns:a14="http://schemas.microsoft.com/office/drawing/2010/main" val="0"/>
              </a:ext>
            </a:extLst>
          </a:blip>
          <a:srcRect l="6826" r="16307"/>
          <a:stretch/>
        </p:blipFill>
        <p:spPr bwMode="auto">
          <a:xfrm>
            <a:off x="3095897" y="-69668"/>
            <a:ext cx="3657600" cy="5381896"/>
          </a:xfrm>
          <a:prstGeom prst="rect">
            <a:avLst/>
          </a:prstGeom>
          <a:noFill/>
          <a:ln>
            <a:noFill/>
          </a:ln>
        </p:spPr>
      </p:pic>
      <p:sp>
        <p:nvSpPr>
          <p:cNvPr id="6" name="TextovéPole 5"/>
          <p:cNvSpPr txBox="1"/>
          <p:nvPr/>
        </p:nvSpPr>
        <p:spPr>
          <a:xfrm>
            <a:off x="182881" y="5129812"/>
            <a:ext cx="6570616" cy="4524315"/>
          </a:xfrm>
          <a:prstGeom prst="rect">
            <a:avLst/>
          </a:prstGeom>
          <a:noFill/>
        </p:spPr>
        <p:txBody>
          <a:bodyPr wrap="square" rtlCol="0">
            <a:spAutoFit/>
          </a:bodyPr>
          <a:lstStyle/>
          <a:p>
            <a:pPr marL="285750" lvl="0" indent="-285750">
              <a:buFont typeface="Arial" panose="020B0604020202020204" pitchFamily="34" charset="0"/>
              <a:buChar char="•"/>
            </a:pPr>
            <a:r>
              <a:rPr lang="cs-CZ" i="1" dirty="0"/>
              <a:t>Co je pro tebe nového na střední škole?</a:t>
            </a:r>
            <a:endParaRPr lang="cs-CZ" dirty="0"/>
          </a:p>
          <a:p>
            <a:r>
              <a:rPr lang="cs-CZ" dirty="0"/>
              <a:t>Jelikož jsem na </a:t>
            </a:r>
            <a:r>
              <a:rPr lang="cs-CZ" dirty="0" smtClean="0"/>
              <a:t>intru, </a:t>
            </a:r>
            <a:r>
              <a:rPr lang="cs-CZ" dirty="0"/>
              <a:t>tak úplně všechno a celkově učení. Základku jsem zvládal jakžtakž bez učení, ale střední škola se bez učení zvládnout nedá.</a:t>
            </a:r>
          </a:p>
          <a:p>
            <a:pPr marL="285750" lvl="0" indent="-285750">
              <a:buFont typeface="Arial" panose="020B0604020202020204" pitchFamily="34" charset="0"/>
              <a:buChar char="•"/>
            </a:pPr>
            <a:r>
              <a:rPr lang="cs-CZ" i="1" dirty="0"/>
              <a:t>Co tě baví?</a:t>
            </a:r>
            <a:endParaRPr lang="cs-CZ" dirty="0"/>
          </a:p>
          <a:p>
            <a:r>
              <a:rPr lang="cs-CZ" dirty="0"/>
              <a:t>Hraní počítačových her, začalo mě bavit učení a samozřejmě kamarádi.</a:t>
            </a:r>
          </a:p>
          <a:p>
            <a:pPr marL="285750" lvl="0" indent="-285750">
              <a:buFont typeface="Arial" panose="020B0604020202020204" pitchFamily="34" charset="0"/>
              <a:buChar char="•"/>
            </a:pPr>
            <a:r>
              <a:rPr lang="cs-CZ" i="1" dirty="0"/>
              <a:t>Děláš nějaký sport?</a:t>
            </a:r>
            <a:endParaRPr lang="cs-CZ" dirty="0"/>
          </a:p>
          <a:p>
            <a:r>
              <a:rPr lang="cs-CZ" dirty="0"/>
              <a:t>Kdysi jsem hrál fotbal a potom florbal, ale momentálně ne.</a:t>
            </a:r>
          </a:p>
          <a:p>
            <a:pPr marL="285750" lvl="0" indent="-285750">
              <a:buFont typeface="Arial" panose="020B0604020202020204" pitchFamily="34" charset="0"/>
              <a:buChar char="•"/>
            </a:pPr>
            <a:r>
              <a:rPr lang="cs-CZ" i="1" dirty="0"/>
              <a:t>Máš holku?</a:t>
            </a:r>
            <a:endParaRPr lang="cs-CZ" dirty="0"/>
          </a:p>
          <a:p>
            <a:r>
              <a:rPr lang="cs-CZ" dirty="0"/>
              <a:t>Ne, to nemám, ani o ni nestojím.</a:t>
            </a:r>
          </a:p>
          <a:p>
            <a:pPr marL="285750" indent="-285750">
              <a:buFont typeface="Arial" panose="020B0604020202020204" pitchFamily="34" charset="0"/>
              <a:buChar char="•"/>
            </a:pPr>
            <a:r>
              <a:rPr lang="cs-CZ" i="1" dirty="0"/>
              <a:t>Proč se ti říká </a:t>
            </a:r>
            <a:r>
              <a:rPr lang="cs-CZ" i="1" dirty="0" err="1"/>
              <a:t>Ozzy</a:t>
            </a:r>
            <a:r>
              <a:rPr lang="cs-CZ" i="1" dirty="0"/>
              <a:t>?</a:t>
            </a:r>
          </a:p>
          <a:p>
            <a:r>
              <a:rPr lang="cs-CZ" dirty="0"/>
              <a:t>Ani netuším. Tak nějak to vyplynulo z toho, že jsem se jako malý </a:t>
            </a:r>
            <a:r>
              <a:rPr lang="cs-CZ" dirty="0" smtClean="0"/>
              <a:t>koukal </a:t>
            </a:r>
            <a:r>
              <a:rPr lang="cs-CZ" dirty="0"/>
              <a:t>na </a:t>
            </a:r>
            <a:r>
              <a:rPr lang="cs-CZ" dirty="0" smtClean="0"/>
              <a:t>Comeback.</a:t>
            </a:r>
            <a:endParaRPr lang="cs-CZ" dirty="0"/>
          </a:p>
          <a:p>
            <a:pPr marL="285750" indent="-285750">
              <a:buFont typeface="Arial" panose="020B0604020202020204" pitchFamily="34" charset="0"/>
              <a:buChar char="•"/>
            </a:pPr>
            <a:r>
              <a:rPr lang="cs-CZ" i="1" dirty="0"/>
              <a:t>Rozvíjíš dál svůj komediální talent?</a:t>
            </a:r>
          </a:p>
          <a:p>
            <a:r>
              <a:rPr lang="cs-CZ" dirty="0"/>
              <a:t>Snažím se, ale už jsem i docela zvážněl. Asi se začínám </a:t>
            </a:r>
            <a:r>
              <a:rPr lang="cs-CZ" dirty="0" smtClean="0"/>
              <a:t>vyvíjet…</a:t>
            </a:r>
            <a:endParaRPr lang="cs-CZ" dirty="0"/>
          </a:p>
        </p:txBody>
      </p:sp>
      <p:sp>
        <p:nvSpPr>
          <p:cNvPr id="7" name="TextovéPole 6"/>
          <p:cNvSpPr txBox="1"/>
          <p:nvPr/>
        </p:nvSpPr>
        <p:spPr>
          <a:xfrm>
            <a:off x="3265715" y="9536668"/>
            <a:ext cx="45719" cy="369332"/>
          </a:xfrm>
          <a:prstGeom prst="rect">
            <a:avLst/>
          </a:prstGeom>
          <a:noFill/>
        </p:spPr>
        <p:txBody>
          <a:bodyPr wrap="square" rtlCol="0">
            <a:spAutoFit/>
          </a:bodyPr>
          <a:lstStyle/>
          <a:p>
            <a:r>
              <a:rPr lang="cs-CZ" dirty="0" smtClean="0"/>
              <a:t>9</a:t>
            </a:r>
            <a:endParaRPr lang="cs-CZ" dirty="0"/>
          </a:p>
        </p:txBody>
      </p:sp>
    </p:spTree>
    <p:extLst>
      <p:ext uri="{BB962C8B-B14F-4D97-AF65-F5344CB8AC3E}">
        <p14:creationId xmlns:p14="http://schemas.microsoft.com/office/powerpoint/2010/main" val="409360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6571" y="235130"/>
            <a:ext cx="3095897" cy="4306871"/>
          </a:xfrm>
        </p:spPr>
        <p:txBody>
          <a:bodyPr>
            <a:normAutofit/>
          </a:bodyPr>
          <a:lstStyle/>
          <a:p>
            <a:pPr marL="0" indent="0" algn="just">
              <a:buNone/>
            </a:pPr>
            <a:r>
              <a:rPr lang="cs-CZ" b="1" u="dash" dirty="0"/>
              <a:t>HALLOWEEN</a:t>
            </a:r>
            <a:endParaRPr lang="cs-CZ" dirty="0"/>
          </a:p>
          <a:p>
            <a:pPr marL="0" indent="0" algn="just">
              <a:buNone/>
            </a:pPr>
            <a:r>
              <a:rPr lang="cs-CZ" sz="2000" dirty="0"/>
              <a:t>Halloween si v našich krajích většinou spojujeme s </a:t>
            </a:r>
            <a:r>
              <a:rPr lang="cs-CZ" sz="2000" dirty="0" smtClean="0"/>
              <a:t>Amerikou. </a:t>
            </a:r>
            <a:r>
              <a:rPr lang="cs-CZ" sz="2000" dirty="0"/>
              <a:t>Tento svátek je původně starý keltský zvyk, při kterém tehdy lidé svítili lucernami z dýní na cestu mrtvým. Věřili, že v noci ze 31. října na 1. listopadu se duše mrtvých vracejí domů, proto je dávali před krytý vchod do domu nebo přímo do </a:t>
            </a:r>
            <a:r>
              <a:rPr lang="cs-CZ" sz="2000" dirty="0" smtClean="0"/>
              <a:t>okna.</a:t>
            </a:r>
          </a:p>
          <a:p>
            <a:pPr marL="0" indent="0">
              <a:buNone/>
            </a:pPr>
            <a:endParaRPr lang="cs-CZ" dirty="0"/>
          </a:p>
        </p:txBody>
      </p:sp>
      <p:pic>
        <p:nvPicPr>
          <p:cNvPr id="5" name="Obrázek 4" descr="C:\Users\KBCZ\AppData\Local\Temp\ksohtml\wps5512.tmp.jpg"/>
          <p:cNvPicPr/>
          <p:nvPr/>
        </p:nvPicPr>
        <p:blipFill>
          <a:blip r:embed="rId2">
            <a:extLst>
              <a:ext uri="{28A0092B-C50C-407E-A947-70E740481C1C}">
                <a14:useLocalDpi xmlns:a14="http://schemas.microsoft.com/office/drawing/2010/main" val="0"/>
              </a:ext>
            </a:extLst>
          </a:blip>
          <a:srcRect/>
          <a:stretch>
            <a:fillRect/>
          </a:stretch>
        </p:blipFill>
        <p:spPr bwMode="auto">
          <a:xfrm>
            <a:off x="3618411" y="235131"/>
            <a:ext cx="2958736" cy="1499826"/>
          </a:xfrm>
          <a:prstGeom prst="rect">
            <a:avLst/>
          </a:prstGeom>
          <a:noFill/>
          <a:ln>
            <a:noFill/>
          </a:ln>
        </p:spPr>
      </p:pic>
      <p:sp>
        <p:nvSpPr>
          <p:cNvPr id="6" name="TextovéPole 5"/>
          <p:cNvSpPr txBox="1"/>
          <p:nvPr/>
        </p:nvSpPr>
        <p:spPr>
          <a:xfrm>
            <a:off x="150222" y="6320403"/>
            <a:ext cx="6544492" cy="3585597"/>
          </a:xfrm>
          <a:prstGeom prst="rect">
            <a:avLst/>
          </a:prstGeom>
          <a:noFill/>
        </p:spPr>
        <p:txBody>
          <a:bodyPr wrap="square" rtlCol="0">
            <a:spAutoFit/>
          </a:bodyPr>
          <a:lstStyle/>
          <a:p>
            <a:r>
              <a:rPr lang="cs-CZ" sz="1900" b="1" u="sng" dirty="0" smtClean="0"/>
              <a:t>Čeho se bojíme</a:t>
            </a:r>
          </a:p>
          <a:p>
            <a:pPr algn="just"/>
            <a:r>
              <a:rPr lang="cs-CZ" sz="1900" u="sng" dirty="0"/>
              <a:t>STRAŠIDLO</a:t>
            </a:r>
          </a:p>
          <a:p>
            <a:pPr algn="just"/>
            <a:r>
              <a:rPr lang="cs-CZ" sz="1900" dirty="0"/>
              <a:t>Strašidlo, strašák či bubák je nadpřirozená bytost, jejíž zmiňování či vypravování má vyvolat </a:t>
            </a:r>
            <a:r>
              <a:rPr lang="cs-CZ" sz="1900" dirty="0" smtClean="0"/>
              <a:t>strach, </a:t>
            </a:r>
            <a:r>
              <a:rPr lang="cs-CZ" sz="1900" dirty="0"/>
              <a:t>především v dětech. Typická je „pedagogická“ funkce strašidel, například </a:t>
            </a:r>
            <a:r>
              <a:rPr lang="cs-CZ" sz="1900" dirty="0" smtClean="0"/>
              <a:t>polednice </a:t>
            </a:r>
            <a:r>
              <a:rPr lang="cs-CZ" sz="1900" dirty="0"/>
              <a:t>měla trestat děti, které zválely obilí </a:t>
            </a:r>
            <a:r>
              <a:rPr lang="cs-CZ" sz="1900" dirty="0" smtClean="0"/>
              <a:t>a klekánice zase </a:t>
            </a:r>
            <a:r>
              <a:rPr lang="cs-CZ" sz="1900" dirty="0"/>
              <a:t>ty, které se nevrátily do soumraku domů. Podobně jsou děti strašeny </a:t>
            </a:r>
            <a:r>
              <a:rPr lang="cs-CZ" sz="1900" dirty="0" smtClean="0"/>
              <a:t>čertem. </a:t>
            </a:r>
            <a:r>
              <a:rPr lang="cs-CZ" sz="1900" dirty="0"/>
              <a:t>Jako strašidla jsou také běžně označovány </a:t>
            </a:r>
            <a:r>
              <a:rPr lang="cs-CZ" sz="1900" dirty="0" smtClean="0"/>
              <a:t>přízraky </a:t>
            </a:r>
            <a:r>
              <a:rPr lang="cs-CZ" sz="1900" dirty="0"/>
              <a:t>či duchové zemřelých, ale i jiné bytosti z </a:t>
            </a:r>
            <a:r>
              <a:rPr lang="cs-CZ" sz="1900" dirty="0" smtClean="0"/>
              <a:t>mýtů </a:t>
            </a:r>
            <a:r>
              <a:rPr lang="cs-CZ" sz="1900" dirty="0"/>
              <a:t>a </a:t>
            </a:r>
            <a:r>
              <a:rPr lang="cs-CZ" sz="1900" dirty="0" smtClean="0"/>
              <a:t>pověstí, jako upíři, vodníci, skřítci </a:t>
            </a:r>
            <a:r>
              <a:rPr lang="cs-CZ" sz="1900" dirty="0"/>
              <a:t>a další. Strašení dětí je dnes jako výchovný prostředek odmítáno.</a:t>
            </a:r>
          </a:p>
          <a:p>
            <a:endParaRPr lang="cs-CZ" dirty="0"/>
          </a:p>
        </p:txBody>
      </p:sp>
      <p:sp>
        <p:nvSpPr>
          <p:cNvPr id="9" name="TextovéPole 8"/>
          <p:cNvSpPr txBox="1"/>
          <p:nvPr/>
        </p:nvSpPr>
        <p:spPr>
          <a:xfrm>
            <a:off x="3252651" y="9536668"/>
            <a:ext cx="594359" cy="369332"/>
          </a:xfrm>
          <a:prstGeom prst="rect">
            <a:avLst/>
          </a:prstGeom>
          <a:noFill/>
        </p:spPr>
        <p:txBody>
          <a:bodyPr wrap="square" rtlCol="0">
            <a:spAutoFit/>
          </a:bodyPr>
          <a:lstStyle/>
          <a:p>
            <a:r>
              <a:rPr lang="cs-CZ" dirty="0" smtClean="0"/>
              <a:t>10</a:t>
            </a:r>
            <a:endParaRPr lang="cs-CZ" dirty="0"/>
          </a:p>
        </p:txBody>
      </p:sp>
      <p:pic>
        <p:nvPicPr>
          <p:cNvPr id="1032" name="Picture 8" descr="Výsledek obrázku pro s čerty nejsou žerty"/>
          <p:cNvPicPr>
            <a:picLocks noChangeAspect="1" noChangeArrowheads="1"/>
          </p:cNvPicPr>
          <p:nvPr/>
        </p:nvPicPr>
        <p:blipFill rotWithShape="1">
          <a:blip r:embed="rId3">
            <a:extLst>
              <a:ext uri="{28A0092B-C50C-407E-A947-70E740481C1C}">
                <a14:useLocalDpi xmlns:a14="http://schemas.microsoft.com/office/drawing/2010/main" val="0"/>
              </a:ext>
            </a:extLst>
          </a:blip>
          <a:srcRect l="16154" r="12702"/>
          <a:stretch/>
        </p:blipFill>
        <p:spPr bwMode="auto">
          <a:xfrm>
            <a:off x="326570" y="4200414"/>
            <a:ext cx="2467471" cy="1952192"/>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618411" y="1881588"/>
            <a:ext cx="2958736" cy="2554545"/>
          </a:xfrm>
          <a:prstGeom prst="rect">
            <a:avLst/>
          </a:prstGeom>
          <a:noFill/>
        </p:spPr>
        <p:txBody>
          <a:bodyPr wrap="square" rtlCol="0">
            <a:spAutoFit/>
          </a:bodyPr>
          <a:lstStyle/>
          <a:p>
            <a:pPr algn="just"/>
            <a:r>
              <a:rPr lang="cs-CZ" sz="2000" b="1" u="dash" dirty="0"/>
              <a:t>DUŠIČKY</a:t>
            </a:r>
            <a:endParaRPr lang="cs-CZ" sz="2000" dirty="0"/>
          </a:p>
          <a:p>
            <a:pPr algn="just"/>
            <a:r>
              <a:rPr lang="cs-CZ" sz="2000" dirty="0"/>
              <a:t>Dušičky neboli vzpomínka na zemřelé se slaví 2. listopadu. Zapalují se svíce na hrobech, přinášejí se věnce a květiny. Lidé vzpomínají na ty, kteří už nejsou mezi námi.</a:t>
            </a:r>
          </a:p>
        </p:txBody>
      </p:sp>
      <p:pic>
        <p:nvPicPr>
          <p:cNvPr id="1026" name="Picture 2" descr="Související obrázek"/>
          <p:cNvPicPr>
            <a:picLocks noChangeAspect="1" noChangeArrowheads="1"/>
          </p:cNvPicPr>
          <p:nvPr/>
        </p:nvPicPr>
        <p:blipFill rotWithShape="1">
          <a:blip r:embed="rId4">
            <a:extLst>
              <a:ext uri="{28A0092B-C50C-407E-A947-70E740481C1C}">
                <a14:useLocalDpi xmlns:a14="http://schemas.microsoft.com/office/drawing/2010/main" val="0"/>
              </a:ext>
            </a:extLst>
          </a:blip>
          <a:srcRect l="17813" t="4297" r="15687" b="18117"/>
          <a:stretch/>
        </p:blipFill>
        <p:spPr bwMode="auto">
          <a:xfrm>
            <a:off x="3847010" y="4569701"/>
            <a:ext cx="2586445" cy="221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14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duchové"/>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36" r="18451"/>
          <a:stretch/>
        </p:blipFill>
        <p:spPr bwMode="auto">
          <a:xfrm>
            <a:off x="4409169" y="6583680"/>
            <a:ext cx="2190065" cy="2677886"/>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169817" y="274319"/>
            <a:ext cx="4010297" cy="9496698"/>
          </a:xfrm>
        </p:spPr>
        <p:txBody>
          <a:bodyPr>
            <a:normAutofit/>
          </a:bodyPr>
          <a:lstStyle/>
          <a:p>
            <a:pPr marL="0" indent="0" algn="just">
              <a:buNone/>
            </a:pPr>
            <a:r>
              <a:rPr lang="cs-CZ" sz="1900" u="sng" dirty="0"/>
              <a:t>ZOMBIE</a:t>
            </a:r>
          </a:p>
          <a:p>
            <a:pPr marL="0" indent="0" algn="just">
              <a:buNone/>
            </a:pPr>
            <a:r>
              <a:rPr lang="cs-CZ" sz="1900" dirty="0" smtClean="0"/>
              <a:t>Je </a:t>
            </a:r>
            <a:r>
              <a:rPr lang="cs-CZ" sz="1900" dirty="0"/>
              <a:t>v </a:t>
            </a:r>
            <a:r>
              <a:rPr lang="cs-CZ" sz="1900" dirty="0" smtClean="0"/>
              <a:t>kultu voodoo a </a:t>
            </a:r>
            <a:r>
              <a:rPr lang="cs-CZ" sz="1900" dirty="0"/>
              <a:t>populární kultuře druh nadpřirozené bytosti, oživlá mrtvola neboli </a:t>
            </a:r>
            <a:r>
              <a:rPr lang="cs-CZ" sz="1900" dirty="0" smtClean="0"/>
              <a:t>nemrtvý. </a:t>
            </a:r>
            <a:r>
              <a:rPr lang="cs-CZ" sz="1900" dirty="0"/>
              <a:t>Vystupuje především </a:t>
            </a:r>
            <a:r>
              <a:rPr lang="cs-CZ" sz="1900" dirty="0" smtClean="0"/>
              <a:t>v hororech, </a:t>
            </a:r>
            <a:r>
              <a:rPr lang="cs-CZ" sz="1900" dirty="0"/>
              <a:t>připomíná </a:t>
            </a:r>
            <a:r>
              <a:rPr lang="cs-CZ" sz="1900" dirty="0" err="1" smtClean="0"/>
              <a:t>fexty</a:t>
            </a:r>
            <a:r>
              <a:rPr lang="cs-CZ" sz="1900" dirty="0" smtClean="0"/>
              <a:t> z </a:t>
            </a:r>
            <a:r>
              <a:rPr lang="cs-CZ" sz="1900" dirty="0"/>
              <a:t>české lidové slovesnosti.</a:t>
            </a:r>
          </a:p>
          <a:p>
            <a:pPr marL="0" indent="0" algn="just">
              <a:buNone/>
            </a:pPr>
            <a:r>
              <a:rPr lang="cs-CZ" sz="1900" u="sng" dirty="0" smtClean="0"/>
              <a:t>ČARODĚJNICTVÍ</a:t>
            </a:r>
            <a:endParaRPr lang="cs-CZ" sz="1900" u="sng" dirty="0"/>
          </a:p>
          <a:p>
            <a:pPr marL="0" indent="0" algn="just">
              <a:buNone/>
            </a:pPr>
            <a:r>
              <a:rPr lang="cs-CZ" sz="1900" dirty="0" smtClean="0"/>
              <a:t>Čarodějnictví</a:t>
            </a:r>
            <a:r>
              <a:rPr lang="cs-CZ" sz="1900" dirty="0"/>
              <a:t> je označení </a:t>
            </a:r>
            <a:r>
              <a:rPr lang="cs-CZ" sz="1900" dirty="0" smtClean="0"/>
              <a:t>pro nadpřirozené</a:t>
            </a:r>
            <a:r>
              <a:rPr lang="cs-CZ" sz="1900" dirty="0"/>
              <a:t> působení známé v mnoha světových </a:t>
            </a:r>
            <a:r>
              <a:rPr lang="cs-CZ" sz="1900" dirty="0" smtClean="0"/>
              <a:t>kulturách, bývá </a:t>
            </a:r>
            <a:r>
              <a:rPr lang="cs-CZ" sz="1900" dirty="0"/>
              <a:t>spojováno především s ženami a také s působením zla pomocí </a:t>
            </a:r>
            <a:r>
              <a:rPr lang="cs-CZ" sz="1900" dirty="0" smtClean="0"/>
              <a:t>magie a kouzel. </a:t>
            </a:r>
            <a:r>
              <a:rPr lang="cs-CZ" sz="1900" dirty="0"/>
              <a:t>To vedlo k pronásledování skutečných či domnělých praktikantů čarodějnictví, </a:t>
            </a:r>
            <a:r>
              <a:rPr lang="cs-CZ" sz="1900" dirty="0" smtClean="0"/>
              <a:t>v období raného novověku v Evropě. Osoby </a:t>
            </a:r>
            <a:r>
              <a:rPr lang="cs-CZ" sz="1900" dirty="0"/>
              <a:t>provádějící pozitivní čarodějnictví se nazývají čarodějové a čarodějky; </a:t>
            </a:r>
            <a:r>
              <a:rPr lang="cs-CZ" sz="1900" dirty="0" smtClean="0"/>
              <a:t>negativní </a:t>
            </a:r>
            <a:r>
              <a:rPr lang="cs-CZ" sz="1900" dirty="0"/>
              <a:t>č</a:t>
            </a:r>
            <a:r>
              <a:rPr lang="cs-CZ" sz="1900" dirty="0" smtClean="0"/>
              <a:t>ernokněžníci a čarodějnice.</a:t>
            </a:r>
            <a:endParaRPr lang="cs-CZ" sz="1900" dirty="0"/>
          </a:p>
          <a:p>
            <a:pPr marL="0" indent="0" algn="just">
              <a:buNone/>
            </a:pPr>
            <a:r>
              <a:rPr lang="cs-CZ" sz="1900" u="sng" dirty="0" smtClean="0"/>
              <a:t>PŘÍZRAK</a:t>
            </a:r>
          </a:p>
          <a:p>
            <a:pPr marL="0" indent="0" algn="just">
              <a:buNone/>
            </a:pPr>
            <a:r>
              <a:rPr lang="cs-CZ" sz="1900" dirty="0" smtClean="0"/>
              <a:t>Přízrak</a:t>
            </a:r>
            <a:r>
              <a:rPr lang="cs-CZ" sz="1900" dirty="0"/>
              <a:t> či duch je typ nefyzické či </a:t>
            </a:r>
            <a:r>
              <a:rPr lang="cs-CZ" sz="1900" dirty="0" smtClean="0"/>
              <a:t>nadpřirozené bytosti, </a:t>
            </a:r>
            <a:r>
              <a:rPr lang="cs-CZ" sz="1900" dirty="0"/>
              <a:t>tvořené hmotou mlhovité konzistence. Duchové osob obvykle mají sídlit tam, kde zemřeli nepřirozenou smrtí, nebo se neodpoutali od svého fyzického těla. Mají se nacházet ve městech i v přírodě, nejčastěji však </a:t>
            </a:r>
            <a:r>
              <a:rPr lang="cs-CZ" sz="1900" dirty="0" smtClean="0"/>
              <a:t>na hřbitovech, </a:t>
            </a:r>
            <a:r>
              <a:rPr lang="cs-CZ" sz="1900" dirty="0"/>
              <a:t>nebo ve starých budovách. Typicky jde o některé hrady a zámky, </a:t>
            </a:r>
            <a:r>
              <a:rPr lang="cs-CZ" sz="1900" dirty="0" smtClean="0"/>
              <a:t>kde podle pověstí a legend bývají </a:t>
            </a:r>
            <a:r>
              <a:rPr lang="cs-CZ" sz="1900" dirty="0"/>
              <a:t>zmiňovány tzv. bílé paní (např. Perchta z Rožmberka), různí rytíři, zvířata apod. </a:t>
            </a:r>
          </a:p>
          <a:p>
            <a:pPr marL="0" indent="0" algn="just">
              <a:buNone/>
            </a:pPr>
            <a:endParaRPr lang="cs-CZ" dirty="0"/>
          </a:p>
        </p:txBody>
      </p:sp>
      <p:pic>
        <p:nvPicPr>
          <p:cNvPr id="2054" name="Picture 6" descr="Výsledek obrázku pro čarodějnice"/>
          <p:cNvPicPr>
            <a:picLocks noChangeAspect="1" noChangeArrowheads="1"/>
          </p:cNvPicPr>
          <p:nvPr/>
        </p:nvPicPr>
        <p:blipFill rotWithShape="1">
          <a:blip r:embed="rId3">
            <a:extLst>
              <a:ext uri="{28A0092B-C50C-407E-A947-70E740481C1C}">
                <a14:useLocalDpi xmlns:a14="http://schemas.microsoft.com/office/drawing/2010/main" val="0"/>
              </a:ext>
            </a:extLst>
          </a:blip>
          <a:srcRect l="8086" r="12951"/>
          <a:stretch/>
        </p:blipFill>
        <p:spPr bwMode="auto">
          <a:xfrm>
            <a:off x="4221105" y="3076893"/>
            <a:ext cx="2468880" cy="31266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ouvisející obráz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2354" y="297835"/>
            <a:ext cx="2045901" cy="2552941"/>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331028" y="9536668"/>
            <a:ext cx="418704" cy="369332"/>
          </a:xfrm>
          <a:prstGeom prst="rect">
            <a:avLst/>
          </a:prstGeom>
          <a:noFill/>
        </p:spPr>
        <p:txBody>
          <a:bodyPr wrap="none" rtlCol="0">
            <a:spAutoFit/>
          </a:bodyPr>
          <a:lstStyle/>
          <a:p>
            <a:r>
              <a:rPr lang="cs-CZ" dirty="0" smtClean="0"/>
              <a:t>11</a:t>
            </a:r>
            <a:endParaRPr lang="cs-CZ" dirty="0"/>
          </a:p>
        </p:txBody>
      </p:sp>
    </p:spTree>
    <p:extLst>
      <p:ext uri="{BB962C8B-B14F-4D97-AF65-F5344CB8AC3E}">
        <p14:creationId xmlns:p14="http://schemas.microsoft.com/office/powerpoint/2010/main" val="56529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48194" y="182879"/>
            <a:ext cx="4362995" cy="8882743"/>
          </a:xfrm>
        </p:spPr>
        <p:txBody>
          <a:bodyPr>
            <a:normAutofit/>
          </a:bodyPr>
          <a:lstStyle/>
          <a:p>
            <a:pPr marL="0" indent="0">
              <a:buNone/>
            </a:pPr>
            <a:r>
              <a:rPr lang="cs-CZ" sz="2000" b="1" dirty="0"/>
              <a:t>Top hudba:</a:t>
            </a:r>
            <a:endParaRPr lang="cs-CZ" sz="2000" dirty="0"/>
          </a:p>
          <a:p>
            <a:r>
              <a:rPr lang="cs-CZ" sz="1800" dirty="0"/>
              <a:t>Robin Schulz ...  OK     </a:t>
            </a:r>
            <a:endParaRPr lang="cs-CZ" sz="1800" dirty="0" smtClean="0"/>
          </a:p>
          <a:p>
            <a:r>
              <a:rPr lang="cs-CZ" sz="1800" dirty="0" err="1" smtClean="0"/>
              <a:t>Andra</a:t>
            </a:r>
            <a:r>
              <a:rPr lang="cs-CZ" sz="1800" dirty="0" smtClean="0"/>
              <a:t> </a:t>
            </a:r>
            <a:r>
              <a:rPr lang="cs-CZ" sz="1800" dirty="0"/>
              <a:t>... </a:t>
            </a:r>
            <a:r>
              <a:rPr lang="cs-CZ" sz="1800" dirty="0" err="1"/>
              <a:t>Why</a:t>
            </a:r>
            <a:r>
              <a:rPr lang="cs-CZ" sz="1800" dirty="0"/>
              <a:t>             </a:t>
            </a:r>
          </a:p>
          <a:p>
            <a:r>
              <a:rPr lang="cs-CZ" sz="1800" dirty="0"/>
              <a:t>Katy </a:t>
            </a:r>
            <a:r>
              <a:rPr lang="cs-CZ" sz="1800" dirty="0" err="1"/>
              <a:t>Perry</a:t>
            </a:r>
            <a:r>
              <a:rPr lang="cs-CZ" sz="1800" dirty="0"/>
              <a:t> ... </a:t>
            </a:r>
            <a:r>
              <a:rPr lang="cs-CZ" sz="1800" dirty="0" err="1"/>
              <a:t>Swith</a:t>
            </a:r>
            <a:r>
              <a:rPr lang="cs-CZ" sz="1800" dirty="0"/>
              <a:t> </a:t>
            </a:r>
            <a:r>
              <a:rPr lang="cs-CZ" sz="1800" dirty="0" err="1"/>
              <a:t>Swith</a:t>
            </a:r>
            <a:r>
              <a:rPr lang="cs-CZ" sz="1800" dirty="0"/>
              <a:t>                   </a:t>
            </a:r>
            <a:endParaRPr lang="cs-CZ" sz="1800" dirty="0" smtClean="0"/>
          </a:p>
          <a:p>
            <a:r>
              <a:rPr lang="cs-CZ" sz="1800" dirty="0" smtClean="0"/>
              <a:t>Dua </a:t>
            </a:r>
            <a:r>
              <a:rPr lang="cs-CZ" sz="1800" dirty="0" err="1"/>
              <a:t>Lipa</a:t>
            </a:r>
            <a:r>
              <a:rPr lang="cs-CZ" sz="1800" dirty="0"/>
              <a:t> ... New </a:t>
            </a:r>
            <a:r>
              <a:rPr lang="cs-CZ" sz="1800" dirty="0" err="1" smtClean="0"/>
              <a:t>Rulles</a:t>
            </a:r>
            <a:endParaRPr lang="cs-CZ" sz="1800" dirty="0"/>
          </a:p>
          <a:p>
            <a:r>
              <a:rPr lang="cs-CZ" sz="1800" dirty="0" err="1"/>
              <a:t>Zedd,Liam</a:t>
            </a:r>
            <a:r>
              <a:rPr lang="cs-CZ" sz="1800" dirty="0"/>
              <a:t> </a:t>
            </a:r>
            <a:r>
              <a:rPr lang="cs-CZ" sz="1800" dirty="0" err="1"/>
              <a:t>Payne</a:t>
            </a:r>
            <a:r>
              <a:rPr lang="cs-CZ" sz="1800" dirty="0"/>
              <a:t> ... </a:t>
            </a:r>
            <a:r>
              <a:rPr lang="cs-CZ" sz="1800" dirty="0" err="1"/>
              <a:t>Get</a:t>
            </a:r>
            <a:r>
              <a:rPr lang="cs-CZ" sz="1800" dirty="0"/>
              <a:t> </a:t>
            </a:r>
            <a:r>
              <a:rPr lang="cs-CZ" sz="1800" dirty="0" err="1"/>
              <a:t>Low</a:t>
            </a:r>
            <a:r>
              <a:rPr lang="cs-CZ" sz="1800" dirty="0"/>
              <a:t>         </a:t>
            </a:r>
            <a:endParaRPr lang="cs-CZ" sz="1800" dirty="0" smtClean="0"/>
          </a:p>
          <a:p>
            <a:r>
              <a:rPr lang="cs-CZ" sz="1800" dirty="0" err="1" smtClean="0"/>
              <a:t>Andra</a:t>
            </a:r>
            <a:r>
              <a:rPr lang="cs-CZ" sz="1800" dirty="0" smtClean="0"/>
              <a:t> </a:t>
            </a:r>
            <a:r>
              <a:rPr lang="cs-CZ" sz="1800" dirty="0"/>
              <a:t>... Lie To </a:t>
            </a:r>
            <a:r>
              <a:rPr lang="cs-CZ" sz="1800" dirty="0" err="1"/>
              <a:t>Me</a:t>
            </a:r>
            <a:endParaRPr lang="cs-CZ" sz="1800" dirty="0"/>
          </a:p>
          <a:p>
            <a:r>
              <a:rPr lang="cs-CZ" sz="1800" dirty="0"/>
              <a:t>Selena </a:t>
            </a:r>
            <a:r>
              <a:rPr lang="cs-CZ" sz="1800" dirty="0" err="1"/>
              <a:t>Gomez</a:t>
            </a:r>
            <a:r>
              <a:rPr lang="cs-CZ" sz="1800" dirty="0"/>
              <a:t> ... </a:t>
            </a:r>
            <a:r>
              <a:rPr lang="cs-CZ" sz="1800" dirty="0" err="1"/>
              <a:t>Fetish</a:t>
            </a:r>
            <a:r>
              <a:rPr lang="cs-CZ" sz="1800" dirty="0"/>
              <a:t>         </a:t>
            </a:r>
            <a:endParaRPr lang="cs-CZ" sz="1800" dirty="0" smtClean="0"/>
          </a:p>
          <a:p>
            <a:r>
              <a:rPr lang="cs-CZ" sz="1800" dirty="0" smtClean="0"/>
              <a:t>Louis </a:t>
            </a:r>
            <a:r>
              <a:rPr lang="cs-CZ" sz="1800" dirty="0" err="1"/>
              <a:t>Tomlinson</a:t>
            </a:r>
            <a:r>
              <a:rPr lang="cs-CZ" sz="1800" dirty="0"/>
              <a:t> ... </a:t>
            </a:r>
            <a:r>
              <a:rPr lang="cs-CZ" sz="1800" dirty="0" err="1"/>
              <a:t>Back</a:t>
            </a:r>
            <a:r>
              <a:rPr lang="cs-CZ" sz="1800" dirty="0"/>
              <a:t> To </a:t>
            </a:r>
            <a:r>
              <a:rPr lang="cs-CZ" sz="1800" dirty="0" err="1"/>
              <a:t>You</a:t>
            </a:r>
            <a:r>
              <a:rPr lang="cs-CZ" sz="1800" dirty="0"/>
              <a:t>        </a:t>
            </a:r>
          </a:p>
          <a:p>
            <a:r>
              <a:rPr lang="cs-CZ" sz="1800" dirty="0" err="1"/>
              <a:t>Linkin</a:t>
            </a:r>
            <a:r>
              <a:rPr lang="cs-CZ" sz="1800" dirty="0"/>
              <a:t> Park ... </a:t>
            </a:r>
            <a:r>
              <a:rPr lang="cs-CZ" sz="1800" dirty="0" err="1"/>
              <a:t>Battle</a:t>
            </a:r>
            <a:r>
              <a:rPr lang="cs-CZ" sz="1800" dirty="0"/>
              <a:t> </a:t>
            </a:r>
            <a:r>
              <a:rPr lang="cs-CZ" sz="1800" dirty="0" err="1"/>
              <a:t>Symphony</a:t>
            </a:r>
            <a:r>
              <a:rPr lang="cs-CZ" sz="1800" dirty="0"/>
              <a:t>            </a:t>
            </a:r>
            <a:endParaRPr lang="cs-CZ" sz="1800" dirty="0" smtClean="0"/>
          </a:p>
          <a:p>
            <a:r>
              <a:rPr lang="cs-CZ" sz="1800" dirty="0" err="1" smtClean="0"/>
              <a:t>Shawn</a:t>
            </a:r>
            <a:r>
              <a:rPr lang="cs-CZ" sz="1800" dirty="0" smtClean="0"/>
              <a:t> </a:t>
            </a:r>
            <a:r>
              <a:rPr lang="cs-CZ" sz="1800" dirty="0" err="1"/>
              <a:t>Hook</a:t>
            </a:r>
            <a:r>
              <a:rPr lang="cs-CZ" sz="1800" dirty="0"/>
              <a:t> ... </a:t>
            </a:r>
            <a:r>
              <a:rPr lang="cs-CZ" sz="1800" dirty="0" err="1"/>
              <a:t>Reminding</a:t>
            </a:r>
            <a:r>
              <a:rPr lang="cs-CZ" sz="1800" dirty="0"/>
              <a:t> </a:t>
            </a:r>
            <a:r>
              <a:rPr lang="cs-CZ" sz="1800" dirty="0" err="1"/>
              <a:t>Me</a:t>
            </a:r>
            <a:endParaRPr lang="cs-CZ" sz="1800" dirty="0"/>
          </a:p>
          <a:p>
            <a:r>
              <a:rPr lang="cs-CZ" sz="1800" dirty="0"/>
              <a:t>Alan </a:t>
            </a:r>
            <a:r>
              <a:rPr lang="cs-CZ" sz="1800" dirty="0" err="1"/>
              <a:t>Walker,Gavin</a:t>
            </a:r>
            <a:r>
              <a:rPr lang="cs-CZ" sz="1800" dirty="0"/>
              <a:t> James ... </a:t>
            </a:r>
            <a:r>
              <a:rPr lang="cs-CZ" sz="1800" dirty="0" err="1"/>
              <a:t>Tired</a:t>
            </a:r>
            <a:r>
              <a:rPr lang="cs-CZ" sz="1800" dirty="0"/>
              <a:t>                   </a:t>
            </a:r>
            <a:endParaRPr lang="cs-CZ" sz="1800" dirty="0" smtClean="0"/>
          </a:p>
          <a:p>
            <a:r>
              <a:rPr lang="cs-CZ" sz="1800" dirty="0" smtClean="0"/>
              <a:t>Rita </a:t>
            </a:r>
            <a:r>
              <a:rPr lang="cs-CZ" sz="1800" dirty="0" err="1"/>
              <a:t>Ora</a:t>
            </a:r>
            <a:r>
              <a:rPr lang="cs-CZ" sz="1800" dirty="0"/>
              <a:t> ... </a:t>
            </a:r>
            <a:r>
              <a:rPr lang="cs-CZ" sz="1800" dirty="0" err="1" smtClean="0"/>
              <a:t>Your</a:t>
            </a:r>
            <a:r>
              <a:rPr lang="cs-CZ" sz="1800" dirty="0" smtClean="0"/>
              <a:t> </a:t>
            </a:r>
            <a:r>
              <a:rPr lang="cs-CZ" sz="1800" dirty="0"/>
              <a:t>Song</a:t>
            </a:r>
          </a:p>
          <a:p>
            <a:r>
              <a:rPr lang="cs-CZ" sz="1800" dirty="0" err="1"/>
              <a:t>Imagine</a:t>
            </a:r>
            <a:r>
              <a:rPr lang="cs-CZ" sz="1800" dirty="0"/>
              <a:t> </a:t>
            </a:r>
            <a:r>
              <a:rPr lang="cs-CZ" sz="1800" dirty="0" err="1"/>
              <a:t>Dragons</a:t>
            </a:r>
            <a:r>
              <a:rPr lang="cs-CZ" sz="1800" dirty="0"/>
              <a:t> ... </a:t>
            </a:r>
            <a:r>
              <a:rPr lang="cs-CZ" sz="1800" dirty="0" err="1"/>
              <a:t>Whatever</a:t>
            </a:r>
            <a:r>
              <a:rPr lang="cs-CZ" sz="1800" dirty="0"/>
              <a:t> </a:t>
            </a:r>
            <a:r>
              <a:rPr lang="cs-CZ" sz="1800" dirty="0" err="1"/>
              <a:t>It</a:t>
            </a:r>
            <a:r>
              <a:rPr lang="cs-CZ" sz="1800" dirty="0"/>
              <a:t> </a:t>
            </a:r>
            <a:r>
              <a:rPr lang="cs-CZ" sz="1800" dirty="0" err="1"/>
              <a:t>Takes</a:t>
            </a:r>
            <a:r>
              <a:rPr lang="cs-CZ" sz="1800" dirty="0"/>
              <a:t>          </a:t>
            </a:r>
            <a:endParaRPr lang="cs-CZ" sz="1800" dirty="0" smtClean="0"/>
          </a:p>
          <a:p>
            <a:r>
              <a:rPr lang="cs-CZ" sz="1800" dirty="0" err="1" smtClean="0"/>
              <a:t>Calvin</a:t>
            </a:r>
            <a:r>
              <a:rPr lang="cs-CZ" sz="1800" dirty="0" smtClean="0"/>
              <a:t> </a:t>
            </a:r>
            <a:r>
              <a:rPr lang="cs-CZ" sz="1800" dirty="0" err="1"/>
              <a:t>Harris</a:t>
            </a:r>
            <a:r>
              <a:rPr lang="cs-CZ" sz="1800" dirty="0"/>
              <a:t> ... </a:t>
            </a:r>
            <a:r>
              <a:rPr lang="cs-CZ" sz="1800" dirty="0" err="1"/>
              <a:t>Feels</a:t>
            </a:r>
            <a:endParaRPr lang="cs-CZ" sz="1800" dirty="0"/>
          </a:p>
          <a:p>
            <a:r>
              <a:rPr lang="cs-CZ" sz="1800" dirty="0" err="1"/>
              <a:t>Hurts</a:t>
            </a:r>
            <a:r>
              <a:rPr lang="cs-CZ" sz="1800" dirty="0"/>
              <a:t> ... </a:t>
            </a:r>
            <a:r>
              <a:rPr lang="cs-CZ" sz="1800" dirty="0" err="1"/>
              <a:t>Ready</a:t>
            </a:r>
            <a:r>
              <a:rPr lang="cs-CZ" sz="1800" dirty="0"/>
              <a:t> to go                      </a:t>
            </a:r>
            <a:endParaRPr lang="cs-CZ" sz="1800" dirty="0" smtClean="0"/>
          </a:p>
          <a:p>
            <a:r>
              <a:rPr lang="cs-CZ" sz="1800" dirty="0" err="1" smtClean="0"/>
              <a:t>Niall</a:t>
            </a:r>
            <a:r>
              <a:rPr lang="cs-CZ" sz="1800" dirty="0" smtClean="0"/>
              <a:t> </a:t>
            </a:r>
            <a:r>
              <a:rPr lang="cs-CZ" sz="1800" dirty="0" err="1"/>
              <a:t>Horan</a:t>
            </a:r>
            <a:r>
              <a:rPr lang="cs-CZ" sz="1800" dirty="0"/>
              <a:t> ... </a:t>
            </a:r>
            <a:r>
              <a:rPr lang="cs-CZ" sz="1800" dirty="0" err="1" smtClean="0"/>
              <a:t>SlowHands</a:t>
            </a:r>
            <a:r>
              <a:rPr lang="cs-CZ" sz="1800" dirty="0" smtClean="0"/>
              <a:t> </a:t>
            </a:r>
            <a:endParaRPr lang="cs-CZ" sz="1800" dirty="0"/>
          </a:p>
          <a:p>
            <a:r>
              <a:rPr lang="cs-CZ" sz="1800" dirty="0"/>
              <a:t>Alan </a:t>
            </a:r>
            <a:r>
              <a:rPr lang="cs-CZ" sz="1800" dirty="0" err="1"/>
              <a:t>Waker</a:t>
            </a:r>
            <a:r>
              <a:rPr lang="cs-CZ" sz="1800" dirty="0"/>
              <a:t> ... </a:t>
            </a:r>
            <a:r>
              <a:rPr lang="cs-CZ" sz="1800" dirty="0" err="1"/>
              <a:t>The</a:t>
            </a:r>
            <a:r>
              <a:rPr lang="cs-CZ" sz="1800" dirty="0"/>
              <a:t> </a:t>
            </a:r>
            <a:r>
              <a:rPr lang="cs-CZ" sz="1800" dirty="0" err="1"/>
              <a:t>spectre</a:t>
            </a:r>
            <a:r>
              <a:rPr lang="cs-CZ" sz="1800" dirty="0"/>
              <a:t>     </a:t>
            </a:r>
            <a:endParaRPr lang="cs-CZ" sz="1800" dirty="0" smtClean="0"/>
          </a:p>
          <a:p>
            <a:r>
              <a:rPr lang="cs-CZ" sz="1800" dirty="0" err="1" smtClean="0"/>
              <a:t>Galantis</a:t>
            </a:r>
            <a:r>
              <a:rPr lang="cs-CZ" sz="1800" dirty="0" smtClean="0"/>
              <a:t> </a:t>
            </a:r>
            <a:r>
              <a:rPr lang="cs-CZ" sz="1800" dirty="0"/>
              <a:t>... Hunter </a:t>
            </a:r>
          </a:p>
          <a:p>
            <a:r>
              <a:rPr lang="cs-CZ" sz="1800" dirty="0" err="1"/>
              <a:t>Taylor</a:t>
            </a:r>
            <a:r>
              <a:rPr lang="cs-CZ" sz="1800" dirty="0"/>
              <a:t> </a:t>
            </a:r>
            <a:r>
              <a:rPr lang="cs-CZ" sz="1800" dirty="0" err="1"/>
              <a:t>Swift</a:t>
            </a:r>
            <a:r>
              <a:rPr lang="cs-CZ" sz="1800" dirty="0"/>
              <a:t> ... </a:t>
            </a:r>
            <a:r>
              <a:rPr lang="cs-CZ" sz="1800" dirty="0" err="1"/>
              <a:t>Look</a:t>
            </a:r>
            <a:r>
              <a:rPr lang="cs-CZ" sz="1800" dirty="0"/>
              <a:t> </a:t>
            </a:r>
            <a:r>
              <a:rPr lang="cs-CZ" sz="1800" dirty="0" err="1"/>
              <a:t>what</a:t>
            </a:r>
            <a:r>
              <a:rPr lang="cs-CZ" sz="1800" dirty="0"/>
              <a:t> </a:t>
            </a:r>
            <a:r>
              <a:rPr lang="cs-CZ" sz="1800" dirty="0" err="1"/>
              <a:t>you</a:t>
            </a:r>
            <a:r>
              <a:rPr lang="cs-CZ" sz="1800" dirty="0"/>
              <a:t> Made </a:t>
            </a:r>
            <a:r>
              <a:rPr lang="cs-CZ" sz="1800" dirty="0" err="1"/>
              <a:t>Me</a:t>
            </a:r>
            <a:r>
              <a:rPr lang="cs-CZ" sz="1800" dirty="0"/>
              <a:t> Do     </a:t>
            </a:r>
            <a:endParaRPr lang="cs-CZ" sz="1800" dirty="0" smtClean="0"/>
          </a:p>
          <a:p>
            <a:r>
              <a:rPr lang="cs-CZ" sz="1800" dirty="0" smtClean="0"/>
              <a:t>Jonas </a:t>
            </a:r>
            <a:r>
              <a:rPr lang="cs-CZ" sz="1800" dirty="0"/>
              <a:t>Blue ... Mama</a:t>
            </a:r>
          </a:p>
          <a:p>
            <a:r>
              <a:rPr lang="cs-CZ" sz="1800" dirty="0" err="1"/>
              <a:t>Kelly</a:t>
            </a:r>
            <a:r>
              <a:rPr lang="cs-CZ" sz="1800" dirty="0"/>
              <a:t> </a:t>
            </a:r>
            <a:r>
              <a:rPr lang="cs-CZ" sz="1800" dirty="0" err="1"/>
              <a:t>Clarkson</a:t>
            </a:r>
            <a:r>
              <a:rPr lang="cs-CZ" sz="1800" dirty="0"/>
              <a:t> ... Love So Soft       </a:t>
            </a:r>
            <a:endParaRPr lang="cs-CZ" sz="1800" dirty="0" smtClean="0"/>
          </a:p>
          <a:p>
            <a:r>
              <a:rPr lang="cs-CZ" sz="1800" dirty="0" smtClean="0"/>
              <a:t>Ed </a:t>
            </a:r>
            <a:r>
              <a:rPr lang="cs-CZ" sz="1800" dirty="0" err="1"/>
              <a:t>Sheeran</a:t>
            </a:r>
            <a:r>
              <a:rPr lang="cs-CZ" sz="1800" dirty="0"/>
              <a:t> ... </a:t>
            </a:r>
            <a:r>
              <a:rPr lang="cs-CZ" sz="1800" dirty="0" err="1" smtClean="0"/>
              <a:t>Galway</a:t>
            </a:r>
            <a:r>
              <a:rPr lang="cs-CZ" sz="1800" dirty="0" smtClean="0"/>
              <a:t> </a:t>
            </a:r>
            <a:r>
              <a:rPr lang="cs-CZ" sz="1800" dirty="0"/>
              <a:t>Girl</a:t>
            </a:r>
          </a:p>
          <a:p>
            <a:pPr marL="0" indent="0">
              <a:buNone/>
            </a:pPr>
            <a:endParaRPr lang="cs-CZ" dirty="0"/>
          </a:p>
        </p:txBody>
      </p:sp>
      <p:pic>
        <p:nvPicPr>
          <p:cNvPr id="2052" name="Picture 4" descr="Výsledek obrázku pro linkin park battle symph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844" y="199907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ed sheeran galway girl"/>
          <p:cNvPicPr>
            <a:picLocks noChangeAspect="1" noChangeArrowheads="1"/>
          </p:cNvPicPr>
          <p:nvPr/>
        </p:nvPicPr>
        <p:blipFill rotWithShape="1">
          <a:blip r:embed="rId3">
            <a:extLst>
              <a:ext uri="{28A0092B-C50C-407E-A947-70E740481C1C}">
                <a14:useLocalDpi xmlns:a14="http://schemas.microsoft.com/office/drawing/2010/main" val="0"/>
              </a:ext>
            </a:extLst>
          </a:blip>
          <a:srcRect t="520" b="12749"/>
          <a:stretch/>
        </p:blipFill>
        <p:spPr bwMode="auto">
          <a:xfrm>
            <a:off x="4269845" y="7296290"/>
            <a:ext cx="2280976" cy="19783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ýsledek obrázku pro hurts ready to 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38" r="12222"/>
          <a:stretch/>
        </p:blipFill>
        <p:spPr bwMode="auto">
          <a:xfrm>
            <a:off x="700618" y="8260930"/>
            <a:ext cx="191757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ýsledek obrázku pro jonas blue ma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555" y="4291075"/>
            <a:ext cx="2086563" cy="20865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ouvisející obráze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9038" y="192991"/>
            <a:ext cx="2951783" cy="165721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572140" y="9447864"/>
            <a:ext cx="418704" cy="369332"/>
          </a:xfrm>
          <a:prstGeom prst="rect">
            <a:avLst/>
          </a:prstGeom>
          <a:noFill/>
        </p:spPr>
        <p:txBody>
          <a:bodyPr wrap="none" rtlCol="0">
            <a:spAutoFit/>
          </a:bodyPr>
          <a:lstStyle/>
          <a:p>
            <a:r>
              <a:rPr lang="cs-CZ" dirty="0" smtClean="0"/>
              <a:t>12</a:t>
            </a:r>
            <a:endParaRPr lang="cs-CZ" dirty="0"/>
          </a:p>
        </p:txBody>
      </p:sp>
    </p:spTree>
    <p:extLst>
      <p:ext uri="{BB962C8B-B14F-4D97-AF65-F5344CB8AC3E}">
        <p14:creationId xmlns:p14="http://schemas.microsoft.com/office/powerpoint/2010/main" val="257632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0606" y="185209"/>
            <a:ext cx="6296297" cy="836024"/>
          </a:xfrm>
        </p:spPr>
        <p:txBody>
          <a:bodyPr>
            <a:normAutofit/>
          </a:bodyPr>
          <a:lstStyle/>
          <a:p>
            <a:pPr algn="ctr"/>
            <a:r>
              <a:rPr lang="cs-CZ" dirty="0" smtClean="0"/>
              <a:t>Oblíbená hudební skupina </a:t>
            </a:r>
            <a:endParaRPr lang="cs-CZ" dirty="0"/>
          </a:p>
        </p:txBody>
      </p:sp>
      <p:sp>
        <p:nvSpPr>
          <p:cNvPr id="3" name="Zástupný symbol pro obsah 2"/>
          <p:cNvSpPr>
            <a:spLocks noGrp="1"/>
          </p:cNvSpPr>
          <p:nvPr>
            <p:ph idx="1"/>
          </p:nvPr>
        </p:nvSpPr>
        <p:spPr>
          <a:xfrm>
            <a:off x="274318" y="4959781"/>
            <a:ext cx="6270171" cy="4872446"/>
          </a:xfrm>
        </p:spPr>
        <p:txBody>
          <a:bodyPr>
            <a:normAutofit/>
          </a:bodyPr>
          <a:lstStyle/>
          <a:p>
            <a:pPr algn="just"/>
            <a:r>
              <a:rPr lang="cs-CZ" dirty="0" smtClean="0"/>
              <a:t> Americká </a:t>
            </a:r>
            <a:r>
              <a:rPr lang="cs-CZ" dirty="0"/>
              <a:t>popová a alternativně rocková skupina z Las Vegas </a:t>
            </a:r>
            <a:r>
              <a:rPr lang="cs-CZ" dirty="0" smtClean="0"/>
              <a:t>byla založena </a:t>
            </a:r>
            <a:r>
              <a:rPr lang="cs-CZ" dirty="0"/>
              <a:t>v roce 2008</a:t>
            </a:r>
            <a:r>
              <a:rPr lang="cs-CZ" dirty="0" smtClean="0"/>
              <a:t>. Jejími </a:t>
            </a:r>
            <a:r>
              <a:rPr lang="cs-CZ" dirty="0"/>
              <a:t>členy jsou zpěvák a bubeník Dan </a:t>
            </a:r>
            <a:r>
              <a:rPr lang="cs-CZ" dirty="0" err="1"/>
              <a:t>Reynolds</a:t>
            </a:r>
            <a:r>
              <a:rPr lang="cs-CZ" dirty="0"/>
              <a:t>, kytaristé Ben </a:t>
            </a:r>
            <a:r>
              <a:rPr lang="cs-CZ" dirty="0" err="1"/>
              <a:t>McKee</a:t>
            </a:r>
            <a:r>
              <a:rPr lang="cs-CZ" dirty="0"/>
              <a:t> a </a:t>
            </a:r>
            <a:r>
              <a:rPr lang="cs-CZ" dirty="0" err="1"/>
              <a:t>Wayne</a:t>
            </a:r>
            <a:r>
              <a:rPr lang="cs-CZ" dirty="0"/>
              <a:t> Sermon a bubeník Dan </a:t>
            </a:r>
            <a:r>
              <a:rPr lang="cs-CZ" dirty="0" err="1" smtClean="0"/>
              <a:t>Platzman</a:t>
            </a:r>
            <a:r>
              <a:rPr lang="cs-CZ" dirty="0" smtClean="0"/>
              <a:t>. </a:t>
            </a:r>
          </a:p>
          <a:p>
            <a:pPr algn="just"/>
            <a:r>
              <a:rPr lang="cs-CZ" dirty="0" smtClean="0"/>
              <a:t>Pro </a:t>
            </a:r>
            <a:r>
              <a:rPr lang="cs-CZ" dirty="0"/>
              <a:t>širokou veřejnost na celém světě se proslavili </a:t>
            </a:r>
            <a:r>
              <a:rPr lang="cs-CZ" dirty="0" smtClean="0"/>
              <a:t>písněmi </a:t>
            </a:r>
            <a:r>
              <a:rPr lang="cs-CZ" dirty="0" err="1" smtClean="0"/>
              <a:t>Radioactive</a:t>
            </a:r>
            <a:r>
              <a:rPr lang="cs-CZ" dirty="0" smtClean="0"/>
              <a:t>, </a:t>
            </a:r>
            <a:r>
              <a:rPr lang="cs-CZ" dirty="0" err="1" smtClean="0"/>
              <a:t>Thunder</a:t>
            </a:r>
            <a:r>
              <a:rPr lang="cs-CZ" dirty="0" smtClean="0"/>
              <a:t>, </a:t>
            </a:r>
            <a:r>
              <a:rPr lang="cs-CZ" dirty="0" err="1" smtClean="0"/>
              <a:t>Believer</a:t>
            </a:r>
            <a:r>
              <a:rPr lang="cs-CZ" dirty="0" smtClean="0"/>
              <a:t> aj.</a:t>
            </a:r>
          </a:p>
          <a:p>
            <a:pPr algn="just"/>
            <a:r>
              <a:rPr lang="cs-CZ" dirty="0" smtClean="0"/>
              <a:t>Jejich </a:t>
            </a:r>
            <a:r>
              <a:rPr lang="cs-CZ" dirty="0"/>
              <a:t>hudba je často popisována jako pozitivní a povznášející. Skupina </a:t>
            </a:r>
            <a:r>
              <a:rPr lang="cs-CZ" dirty="0" smtClean="0"/>
              <a:t>záměrně nepoužívá </a:t>
            </a:r>
            <a:r>
              <a:rPr lang="cs-CZ" dirty="0"/>
              <a:t>ve svých </a:t>
            </a:r>
            <a:r>
              <a:rPr lang="cs-CZ" dirty="0" smtClean="0"/>
              <a:t>textech ani při svých koncertech hrubé výrazy. </a:t>
            </a:r>
          </a:p>
          <a:p>
            <a:pPr algn="just"/>
            <a:r>
              <a:rPr lang="cs-CZ" dirty="0" smtClean="0"/>
              <a:t>Jméno </a:t>
            </a:r>
            <a:r>
              <a:rPr lang="cs-CZ" dirty="0"/>
              <a:t>skupiny je anagram, původní slova jsou známá pouze členům kapely</a:t>
            </a:r>
            <a:r>
              <a:rPr lang="cs-CZ" dirty="0" smtClean="0"/>
              <a:t>.</a:t>
            </a:r>
          </a:p>
          <a:p>
            <a:pPr marL="0" indent="0" algn="just">
              <a:buNone/>
            </a:pPr>
            <a:r>
              <a:rPr lang="cs-CZ" sz="1800" i="1" dirty="0" smtClean="0"/>
              <a:t>(</a:t>
            </a:r>
            <a:r>
              <a:rPr lang="cs-CZ" sz="1800" i="1" u="sng" dirty="0" smtClean="0"/>
              <a:t>Anagram</a:t>
            </a:r>
            <a:r>
              <a:rPr lang="cs-CZ" sz="1800" i="1" dirty="0"/>
              <a:t> neboli přesmyčka je slovo či více slov, která vzniknou z původního slova či více slov tak, že se použijí všechna písmena v původním výrazu obsažená a změní se jejich pořadí</a:t>
            </a:r>
            <a:r>
              <a:rPr lang="cs-CZ" sz="1800" i="1" dirty="0" smtClean="0"/>
              <a:t>.)</a:t>
            </a:r>
            <a:endParaRPr lang="cs-CZ" sz="1800" i="1" dirty="0"/>
          </a:p>
          <a:p>
            <a:pPr marL="0" indent="0" algn="just">
              <a:buNone/>
            </a:pPr>
            <a:endParaRPr lang="cs-CZ" dirty="0"/>
          </a:p>
        </p:txBody>
      </p:sp>
      <p:pic>
        <p:nvPicPr>
          <p:cNvPr id="1026" name="Picture 2" descr="Výsledek obrázku pro imagine drag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908" y="707724"/>
            <a:ext cx="4542103" cy="4542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200051" y="9536668"/>
            <a:ext cx="418704" cy="369332"/>
          </a:xfrm>
          <a:prstGeom prst="rect">
            <a:avLst/>
          </a:prstGeom>
          <a:noFill/>
        </p:spPr>
        <p:txBody>
          <a:bodyPr wrap="none" rtlCol="0">
            <a:spAutoFit/>
          </a:bodyPr>
          <a:lstStyle/>
          <a:p>
            <a:r>
              <a:rPr lang="cs-CZ" dirty="0" smtClean="0"/>
              <a:t>13</a:t>
            </a:r>
            <a:endParaRPr lang="cs-CZ" dirty="0"/>
          </a:p>
        </p:txBody>
      </p:sp>
    </p:spTree>
    <p:extLst>
      <p:ext uri="{BB962C8B-B14F-4D97-AF65-F5344CB8AC3E}">
        <p14:creationId xmlns:p14="http://schemas.microsoft.com/office/powerpoint/2010/main" val="301499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a:xfrm>
            <a:off x="156755" y="694413"/>
            <a:ext cx="4036422" cy="9063541"/>
          </a:xfrm>
        </p:spPr>
        <p:txBody>
          <a:bodyPr>
            <a:normAutofit/>
          </a:bodyPr>
          <a:lstStyle/>
          <a:p>
            <a:pPr marL="0" indent="0" algn="just">
              <a:buNone/>
            </a:pPr>
            <a:r>
              <a:rPr lang="cs-CZ" sz="1800" b="1" u="sng" dirty="0" smtClean="0"/>
              <a:t>Lego </a:t>
            </a:r>
            <a:r>
              <a:rPr lang="cs-CZ" sz="1800" b="1" u="sng" dirty="0" err="1" smtClean="0"/>
              <a:t>Ninjago</a:t>
            </a:r>
            <a:r>
              <a:rPr lang="cs-CZ" sz="1800" b="1" u="sng" dirty="0" smtClean="0"/>
              <a:t> Film </a:t>
            </a:r>
            <a:r>
              <a:rPr lang="cs-CZ" sz="1800" dirty="0" smtClean="0"/>
              <a:t>- Zelený </a:t>
            </a:r>
            <a:r>
              <a:rPr lang="cs-CZ" sz="1800" dirty="0" err="1" smtClean="0"/>
              <a:t>Nindža</a:t>
            </a:r>
            <a:r>
              <a:rPr lang="cs-CZ" sz="1800" dirty="0" smtClean="0"/>
              <a:t>, alias </a:t>
            </a:r>
            <a:r>
              <a:rPr lang="cs-CZ" sz="1800" dirty="0" err="1" smtClean="0"/>
              <a:t>Lloyd</a:t>
            </a:r>
            <a:r>
              <a:rPr lang="cs-CZ" sz="1800" dirty="0" smtClean="0"/>
              <a:t>, se společně </a:t>
            </a:r>
            <a:r>
              <a:rPr lang="cs-CZ" sz="1800" dirty="0"/>
              <a:t>se svými přáteli, tajnými bojovníky a držiteli titulu LEGO Master </a:t>
            </a:r>
            <a:r>
              <a:rPr lang="cs-CZ" sz="1800" dirty="0" err="1"/>
              <a:t>Builder</a:t>
            </a:r>
            <a:r>
              <a:rPr lang="cs-CZ" sz="1800" dirty="0"/>
              <a:t>, zapojí do bitvy o </a:t>
            </a:r>
            <a:r>
              <a:rPr lang="cs-CZ" sz="1800" dirty="0" err="1"/>
              <a:t>Ninjago</a:t>
            </a:r>
            <a:r>
              <a:rPr lang="cs-CZ" sz="1800" dirty="0"/>
              <a:t> City. Pod vedením vtipem sršícího </a:t>
            </a:r>
            <a:r>
              <a:rPr lang="cs-CZ" sz="1800" dirty="0" smtClean="0"/>
              <a:t>učitele </a:t>
            </a:r>
            <a:r>
              <a:rPr lang="cs-CZ" sz="1800" dirty="0" err="1"/>
              <a:t>kung</a:t>
            </a:r>
            <a:r>
              <a:rPr lang="cs-CZ" sz="1800" dirty="0"/>
              <a:t> </a:t>
            </a:r>
            <a:r>
              <a:rPr lang="cs-CZ" sz="1800" dirty="0" err="1"/>
              <a:t>fu</a:t>
            </a:r>
            <a:r>
              <a:rPr lang="cs-CZ" sz="1800" dirty="0"/>
              <a:t> Mistra </a:t>
            </a:r>
            <a:r>
              <a:rPr lang="cs-CZ" sz="1800" dirty="0" err="1"/>
              <a:t>Wu</a:t>
            </a:r>
            <a:r>
              <a:rPr lang="cs-CZ" sz="1800" dirty="0"/>
              <a:t> musí porazit zlého válečníka </a:t>
            </a:r>
            <a:r>
              <a:rPr lang="cs-CZ" sz="1800" dirty="0" err="1"/>
              <a:t>Garmadona</a:t>
            </a:r>
            <a:r>
              <a:rPr lang="cs-CZ" sz="1800" dirty="0"/>
              <a:t>, nejhoršího padoucha všech dob, který je shodou okolností také </a:t>
            </a:r>
            <a:r>
              <a:rPr lang="cs-CZ" sz="1800" dirty="0" err="1"/>
              <a:t>Lloydovým</a:t>
            </a:r>
            <a:r>
              <a:rPr lang="cs-CZ" sz="1800" dirty="0"/>
              <a:t> </a:t>
            </a:r>
            <a:r>
              <a:rPr lang="cs-CZ" sz="1800" dirty="0" smtClean="0"/>
              <a:t>otcem.</a:t>
            </a:r>
          </a:p>
          <a:p>
            <a:pPr marL="0" indent="0" algn="just">
              <a:buNone/>
            </a:pPr>
            <a:endParaRPr lang="cs-CZ" sz="1800" dirty="0" smtClean="0"/>
          </a:p>
          <a:p>
            <a:pPr marL="0" indent="0" algn="just">
              <a:buNone/>
            </a:pPr>
            <a:r>
              <a:rPr lang="cs-CZ" sz="1800" b="1" u="sng" dirty="0" smtClean="0"/>
              <a:t>Hurvínek a kouzelné muzeum </a:t>
            </a:r>
            <a:r>
              <a:rPr lang="cs-CZ" sz="1800" dirty="0" smtClean="0"/>
              <a:t>- </a:t>
            </a:r>
            <a:r>
              <a:rPr lang="cs-CZ" sz="1800" dirty="0"/>
              <a:t>Legendární </a:t>
            </a:r>
            <a:r>
              <a:rPr lang="cs-CZ" sz="1800" dirty="0" smtClean="0"/>
              <a:t>hrdinové </a:t>
            </a:r>
            <a:r>
              <a:rPr lang="cs-CZ" sz="1800" dirty="0"/>
              <a:t>přicházejí v animované komedii pro celou rodinu</a:t>
            </a:r>
            <a:r>
              <a:rPr lang="cs-CZ" sz="1800" dirty="0" smtClean="0"/>
              <a:t>. </a:t>
            </a:r>
            <a:r>
              <a:rPr lang="cs-CZ" sz="1800" dirty="0"/>
              <a:t>Pan Spejbl pracuje jako hlídač Muzea loutek, kterému však hrozí zbourání. Hurvínek zase jednou neposlouchá a podaří se mu proniknout do uzavřených prostor muzea, kde objeví svět, skrytý před zraky návštěvníků. A právě v podzemí je ukryto nejen tajemství kouzelného muzea, ale i klíč k jeho záchraně. </a:t>
            </a:r>
            <a:endParaRPr lang="cs-CZ" sz="1800" dirty="0" smtClean="0"/>
          </a:p>
          <a:p>
            <a:pPr marL="0" indent="0" algn="just">
              <a:buNone/>
            </a:pPr>
            <a:endParaRPr lang="cs-CZ" sz="1800" dirty="0" smtClean="0"/>
          </a:p>
          <a:p>
            <a:pPr marL="0" indent="0" algn="just">
              <a:buNone/>
            </a:pPr>
            <a:r>
              <a:rPr lang="cs-CZ" sz="1800" b="1" u="sng" dirty="0" smtClean="0"/>
              <a:t>Esa z pralesa </a:t>
            </a:r>
            <a:r>
              <a:rPr lang="cs-CZ" sz="1800" dirty="0" smtClean="0"/>
              <a:t>- Maurice </a:t>
            </a:r>
            <a:r>
              <a:rPr lang="cs-CZ" sz="1800" dirty="0"/>
              <a:t>sice vypadá jako obyčejný tučňák, ale uvnitř jeho hrudi bije statečné srdce tygra. Však byl také vychován hrdou tygřicí. Maurice se touží stát nejlepším kung-fu mistrem na světě. To nebude vůbec snadné, protože vyniká spíše neohrabaností a nemotorností, ale také obrovským odhodláním. Se svými zvířecími přáteli tvoří bandu známou jako Esa z pralesa, která se snaží udržovat v džungli pořádek a spravedlnost. </a:t>
            </a:r>
          </a:p>
        </p:txBody>
      </p:sp>
      <p:pic>
        <p:nvPicPr>
          <p:cNvPr id="3076" name="Picture 4" descr="Esa z prale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940" y="6662057"/>
            <a:ext cx="2010882" cy="29958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urvínek a kouzelné muz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40" y="3578207"/>
            <a:ext cx="2010882" cy="29913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EGO® Ninjago® fil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40" y="494357"/>
            <a:ext cx="2010882" cy="2991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56754" y="294303"/>
            <a:ext cx="2359749" cy="400110"/>
          </a:xfrm>
          <a:prstGeom prst="rect">
            <a:avLst/>
          </a:prstGeom>
          <a:noFill/>
        </p:spPr>
        <p:txBody>
          <a:bodyPr wrap="none" rtlCol="0">
            <a:spAutoFit/>
          </a:bodyPr>
          <a:lstStyle/>
          <a:p>
            <a:r>
              <a:rPr lang="cs-CZ" sz="2000" b="1" u="sng" dirty="0" smtClean="0"/>
              <a:t>TOP Filmy pro menší</a:t>
            </a:r>
            <a:endParaRPr lang="cs-CZ" sz="2000" b="1" u="sng" dirty="0"/>
          </a:p>
        </p:txBody>
      </p:sp>
      <p:sp>
        <p:nvSpPr>
          <p:cNvPr id="3" name="TextovéPole 2"/>
          <p:cNvSpPr txBox="1"/>
          <p:nvPr/>
        </p:nvSpPr>
        <p:spPr>
          <a:xfrm>
            <a:off x="3474720" y="9536668"/>
            <a:ext cx="418704" cy="369332"/>
          </a:xfrm>
          <a:prstGeom prst="rect">
            <a:avLst/>
          </a:prstGeom>
          <a:noFill/>
        </p:spPr>
        <p:txBody>
          <a:bodyPr wrap="none" rtlCol="0">
            <a:spAutoFit/>
          </a:bodyPr>
          <a:lstStyle/>
          <a:p>
            <a:r>
              <a:rPr lang="cs-CZ" dirty="0" smtClean="0"/>
              <a:t>14</a:t>
            </a:r>
            <a:endParaRPr lang="cs-CZ" dirty="0"/>
          </a:p>
        </p:txBody>
      </p:sp>
    </p:spTree>
    <p:extLst>
      <p:ext uri="{BB962C8B-B14F-4D97-AF65-F5344CB8AC3E}">
        <p14:creationId xmlns:p14="http://schemas.microsoft.com/office/powerpoint/2010/main" val="143219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61258" y="235131"/>
            <a:ext cx="4088673" cy="9496698"/>
          </a:xfrm>
        </p:spPr>
        <p:txBody>
          <a:bodyPr>
            <a:normAutofit/>
          </a:bodyPr>
          <a:lstStyle/>
          <a:p>
            <a:pPr marL="0" indent="0">
              <a:buNone/>
            </a:pPr>
            <a:r>
              <a:rPr lang="cs-CZ" sz="2000" b="1" u="sng" dirty="0" smtClean="0"/>
              <a:t>TOP Filmy pro všechny</a:t>
            </a:r>
          </a:p>
          <a:p>
            <a:pPr marL="0" indent="0" algn="just">
              <a:buNone/>
            </a:pPr>
            <a:r>
              <a:rPr lang="cs-CZ" sz="1800" b="1" u="sng" dirty="0" err="1"/>
              <a:t>Thor</a:t>
            </a:r>
            <a:r>
              <a:rPr lang="cs-CZ" sz="1800" b="1" u="sng" dirty="0"/>
              <a:t> </a:t>
            </a:r>
            <a:r>
              <a:rPr lang="cs-CZ" sz="1800" b="1" u="sng" dirty="0" err="1"/>
              <a:t>Ragnarok</a:t>
            </a:r>
            <a:r>
              <a:rPr lang="cs-CZ" sz="1800" b="1" u="sng" dirty="0"/>
              <a:t> </a:t>
            </a:r>
            <a:r>
              <a:rPr lang="cs-CZ" sz="1800" dirty="0"/>
              <a:t>- </a:t>
            </a:r>
            <a:r>
              <a:rPr lang="cs-CZ" sz="1800" dirty="0" err="1"/>
              <a:t>Thor</a:t>
            </a:r>
            <a:r>
              <a:rPr lang="cs-CZ" sz="1800" dirty="0"/>
              <a:t> je uvězněn na opačném konci vesmíru bez svého mocného kladiva a je nucen pustit se do závodu s časem, aby se vrátil včas do </a:t>
            </a:r>
            <a:r>
              <a:rPr lang="cs-CZ" sz="1800" dirty="0" err="1"/>
              <a:t>Asgardu</a:t>
            </a:r>
            <a:r>
              <a:rPr lang="cs-CZ" sz="1800" dirty="0"/>
              <a:t> a zastavil </a:t>
            </a:r>
            <a:r>
              <a:rPr lang="cs-CZ" sz="1800" dirty="0" err="1"/>
              <a:t>Ragnarok</a:t>
            </a:r>
            <a:r>
              <a:rPr lang="cs-CZ" sz="1800" dirty="0"/>
              <a:t> - zkázu svého domova a konec </a:t>
            </a:r>
            <a:r>
              <a:rPr lang="cs-CZ" sz="1800" dirty="0" err="1"/>
              <a:t>asgardské</a:t>
            </a:r>
            <a:r>
              <a:rPr lang="cs-CZ" sz="1800" dirty="0"/>
              <a:t> </a:t>
            </a:r>
            <a:r>
              <a:rPr lang="cs-CZ" sz="1800" dirty="0" smtClean="0"/>
              <a:t>civilizace, který se snaží rozpoutat </a:t>
            </a:r>
            <a:r>
              <a:rPr lang="cs-CZ" sz="1800" dirty="0"/>
              <a:t>mocný nový nepřítel, nemilosrdná Hela. Předtím ale musí přežít smrtící gladiátorskou soutěž, v níž se ocitá tváří v tvář svému bývalému spojenci z řad </a:t>
            </a:r>
            <a:r>
              <a:rPr lang="cs-CZ" sz="1800" dirty="0" err="1"/>
              <a:t>Avengers</a:t>
            </a:r>
            <a:r>
              <a:rPr lang="cs-CZ" sz="1800" dirty="0"/>
              <a:t> - neuvěřitelnému </a:t>
            </a:r>
            <a:r>
              <a:rPr lang="cs-CZ" sz="1800" dirty="0" err="1" smtClean="0"/>
              <a:t>Hulkovi</a:t>
            </a:r>
            <a:r>
              <a:rPr lang="cs-CZ" sz="1800" dirty="0" smtClean="0"/>
              <a:t>.</a:t>
            </a:r>
          </a:p>
          <a:p>
            <a:pPr marL="0" indent="0" algn="just">
              <a:buNone/>
            </a:pPr>
            <a:r>
              <a:rPr lang="cs-CZ" sz="1800" b="1" u="sng" dirty="0" err="1"/>
              <a:t>Earth</a:t>
            </a:r>
            <a:r>
              <a:rPr lang="cs-CZ" sz="1800" b="1" u="sng" dirty="0"/>
              <a:t>: Den na zázračné </a:t>
            </a:r>
            <a:r>
              <a:rPr lang="cs-CZ" sz="1800" b="1" u="sng" dirty="0" smtClean="0"/>
              <a:t>planetě</a:t>
            </a:r>
            <a:r>
              <a:rPr lang="cs-CZ" sz="1800" dirty="0" smtClean="0"/>
              <a:t> – Snímek tvůrců </a:t>
            </a:r>
            <a:r>
              <a:rPr lang="cs-CZ" sz="1800" dirty="0"/>
              <a:t>Zázračné planety </a:t>
            </a:r>
            <a:r>
              <a:rPr lang="cs-CZ" sz="1800" dirty="0" smtClean="0"/>
              <a:t>představuje </a:t>
            </a:r>
            <a:r>
              <a:rPr lang="cs-CZ" sz="1800" dirty="0"/>
              <a:t>divákům všech věkových kategorií nezapomenutelné hrdiny: mládě zebry, snažící se překonat rozvodněnou řeku; pandu, která usměrňuje svého hravého potomka; rodinu vorvaňů, s oblibou pospávající ve svislé poloze; lenochoda toužícího po lásce a mnoho dalších. Během jediného dne putujeme spolu se sluncem od nejvyšších hor k těm nejvzdálenějším ostrovům, z hlubin exotické džungle až do labyrintů velkoměst. </a:t>
            </a:r>
            <a:endParaRPr lang="cs-CZ" sz="1800" dirty="0" smtClean="0"/>
          </a:p>
          <a:p>
            <a:pPr marL="0" indent="0" algn="just">
              <a:buNone/>
            </a:pPr>
            <a:r>
              <a:rPr lang="cs-CZ" sz="1800" b="1" u="sng" dirty="0" smtClean="0"/>
              <a:t>Star </a:t>
            </a:r>
            <a:r>
              <a:rPr lang="cs-CZ" sz="1800" b="1" u="sng" dirty="0" err="1" smtClean="0"/>
              <a:t>Wars</a:t>
            </a:r>
            <a:r>
              <a:rPr lang="cs-CZ" sz="1800" b="1" u="sng" dirty="0" smtClean="0"/>
              <a:t> – Poslední z </a:t>
            </a:r>
            <a:r>
              <a:rPr lang="cs-CZ" sz="1800" b="1" u="sng" dirty="0" err="1" smtClean="0"/>
              <a:t>Jediů</a:t>
            </a:r>
            <a:r>
              <a:rPr lang="cs-CZ" sz="1800" dirty="0" smtClean="0"/>
              <a:t> - </a:t>
            </a:r>
            <a:r>
              <a:rPr lang="cs-CZ" sz="1800" dirty="0"/>
              <a:t>Ve filmu Star </a:t>
            </a:r>
            <a:r>
              <a:rPr lang="cs-CZ" sz="1800" dirty="0" err="1"/>
              <a:t>Wars</a:t>
            </a:r>
            <a:r>
              <a:rPr lang="cs-CZ" sz="1800" dirty="0"/>
              <a:t>: Poslední z </a:t>
            </a:r>
            <a:r>
              <a:rPr lang="cs-CZ" sz="1800" dirty="0" err="1"/>
              <a:t>Jediů</a:t>
            </a:r>
            <a:r>
              <a:rPr lang="cs-CZ" sz="1800" dirty="0"/>
              <a:t> </a:t>
            </a:r>
            <a:r>
              <a:rPr lang="cs-CZ" sz="1800" dirty="0" smtClean="0"/>
              <a:t>pokračuje </a:t>
            </a:r>
            <a:r>
              <a:rPr lang="cs-CZ" sz="1800" dirty="0"/>
              <a:t>sága rodu </a:t>
            </a:r>
            <a:r>
              <a:rPr lang="cs-CZ" sz="1800" dirty="0" err="1"/>
              <a:t>Skywalkerů</a:t>
            </a:r>
            <a:r>
              <a:rPr lang="cs-CZ" sz="1800" dirty="0"/>
              <a:t>. Postavy předchozího filmu Star </a:t>
            </a:r>
            <a:r>
              <a:rPr lang="cs-CZ" sz="1800" dirty="0" err="1"/>
              <a:t>Wars</a:t>
            </a:r>
            <a:r>
              <a:rPr lang="cs-CZ" sz="1800" dirty="0"/>
              <a:t>: Síla se probouzí spolu s legendárními hrdiny galaxie prožívají strhující dobrodružství, během kterých odhalí prastará tajemství Síly a šokující události z </a:t>
            </a:r>
            <a:r>
              <a:rPr lang="cs-CZ" sz="1800" dirty="0" smtClean="0"/>
              <a:t>minulosti. </a:t>
            </a:r>
            <a:endParaRPr lang="cs-CZ" sz="1800" dirty="0"/>
          </a:p>
          <a:p>
            <a:pPr marL="0" indent="0">
              <a:buNone/>
            </a:pPr>
            <a:endParaRPr lang="cs-CZ" b="1" u="sng" dirty="0"/>
          </a:p>
        </p:txBody>
      </p:sp>
      <p:pic>
        <p:nvPicPr>
          <p:cNvPr id="4" name="Picture 10" descr="Thor: Ragnar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317" y="235130"/>
            <a:ext cx="2010882" cy="29913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arth: Den na zázračné planetě"/>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317" y="3465684"/>
            <a:ext cx="2010882" cy="28388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ar Wars: Poslední z Jedi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317" y="6557583"/>
            <a:ext cx="2010882" cy="297908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148149" y="9536668"/>
            <a:ext cx="418704" cy="369332"/>
          </a:xfrm>
          <a:prstGeom prst="rect">
            <a:avLst/>
          </a:prstGeom>
          <a:noFill/>
        </p:spPr>
        <p:txBody>
          <a:bodyPr wrap="none" rtlCol="0">
            <a:spAutoFit/>
          </a:bodyPr>
          <a:lstStyle/>
          <a:p>
            <a:r>
              <a:rPr lang="cs-CZ" dirty="0" smtClean="0"/>
              <a:t>15</a:t>
            </a:r>
            <a:endParaRPr lang="cs-CZ" dirty="0"/>
          </a:p>
        </p:txBody>
      </p:sp>
    </p:spTree>
    <p:extLst>
      <p:ext uri="{BB962C8B-B14F-4D97-AF65-F5344CB8AC3E}">
        <p14:creationId xmlns:p14="http://schemas.microsoft.com/office/powerpoint/2010/main" val="19659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209006" y="195943"/>
            <a:ext cx="4362994" cy="9248686"/>
          </a:xfrm>
          <a:prstGeom prst="rect">
            <a:avLst/>
          </a:prstGeom>
          <a:noFill/>
        </p:spPr>
        <p:txBody>
          <a:bodyPr wrap="square" rtlCol="0">
            <a:spAutoFit/>
          </a:bodyPr>
          <a:lstStyle/>
          <a:p>
            <a:r>
              <a:rPr lang="cs-CZ" sz="2000" b="1" u="sng" dirty="0"/>
              <a:t>TOP Filmy </a:t>
            </a:r>
            <a:r>
              <a:rPr lang="cs-CZ" sz="2000" b="1" u="sng" dirty="0" smtClean="0"/>
              <a:t>pro velké</a:t>
            </a:r>
            <a:endParaRPr lang="cs-CZ" sz="1700" dirty="0"/>
          </a:p>
          <a:p>
            <a:r>
              <a:rPr lang="cs-CZ" b="1" i="1" u="sng" dirty="0"/>
              <a:t>Horory:</a:t>
            </a:r>
            <a:endParaRPr lang="cs-CZ" i="1" dirty="0"/>
          </a:p>
          <a:p>
            <a:pPr algn="just"/>
            <a:r>
              <a:rPr lang="cs-CZ" b="1" u="sng" dirty="0"/>
              <a:t>TO </a:t>
            </a:r>
            <a:r>
              <a:rPr lang="cs-CZ" b="1" u="sng" dirty="0" smtClean="0"/>
              <a:t>-  </a:t>
            </a:r>
            <a:r>
              <a:rPr lang="cs-CZ" dirty="0"/>
              <a:t>Horor je o klaunovi jménem </a:t>
            </a:r>
            <a:r>
              <a:rPr lang="cs-CZ" dirty="0" err="1" smtClean="0"/>
              <a:t>Pennywise</a:t>
            </a:r>
            <a:r>
              <a:rPr lang="cs-CZ" dirty="0" smtClean="0"/>
              <a:t>, </a:t>
            </a:r>
            <a:r>
              <a:rPr lang="cs-CZ" dirty="0"/>
              <a:t>který ve městě </a:t>
            </a:r>
            <a:r>
              <a:rPr lang="cs-CZ" dirty="0" err="1"/>
              <a:t>Derry</a:t>
            </a:r>
            <a:r>
              <a:rPr lang="cs-CZ" dirty="0"/>
              <a:t> unáší malé děti . Film je natočen podle románu </a:t>
            </a:r>
            <a:r>
              <a:rPr lang="cs-CZ" dirty="0" err="1"/>
              <a:t>Stephena</a:t>
            </a:r>
            <a:r>
              <a:rPr lang="cs-CZ" dirty="0"/>
              <a:t> </a:t>
            </a:r>
            <a:r>
              <a:rPr lang="cs-CZ" dirty="0" smtClean="0"/>
              <a:t>Kinga.</a:t>
            </a:r>
            <a:endParaRPr lang="cs-CZ" dirty="0"/>
          </a:p>
          <a:p>
            <a:pPr algn="just"/>
            <a:r>
              <a:rPr lang="cs-CZ" b="1" u="sng" dirty="0"/>
              <a:t>Sněhulák </a:t>
            </a:r>
            <a:r>
              <a:rPr lang="cs-CZ" b="1" dirty="0"/>
              <a:t> - </a:t>
            </a:r>
            <a:r>
              <a:rPr lang="cs-CZ" dirty="0" smtClean="0"/>
              <a:t>Thriller </a:t>
            </a:r>
            <a:r>
              <a:rPr lang="cs-CZ" dirty="0"/>
              <a:t>se odehrává v </a:t>
            </a:r>
            <a:r>
              <a:rPr lang="cs-CZ" dirty="0" smtClean="0"/>
              <a:t>norské </a:t>
            </a:r>
            <a:r>
              <a:rPr lang="cs-CZ" dirty="0"/>
              <a:t>metropoli, kde někdo zabíjí rozvedené matky, které se </a:t>
            </a:r>
            <a:r>
              <a:rPr lang="cs-CZ" dirty="0" smtClean="0"/>
              <a:t>samy </a:t>
            </a:r>
            <a:r>
              <a:rPr lang="cs-CZ" dirty="0"/>
              <a:t>starají o své děti. Místo matky vždy postaví sněhuláka. </a:t>
            </a:r>
            <a:r>
              <a:rPr lang="cs-CZ" dirty="0" smtClean="0"/>
              <a:t>Natočeno podle knihy Jo </a:t>
            </a:r>
            <a:r>
              <a:rPr lang="cs-CZ" dirty="0" err="1" smtClean="0"/>
              <a:t>Nesba</a:t>
            </a:r>
            <a:r>
              <a:rPr lang="cs-CZ" dirty="0" smtClean="0"/>
              <a:t>.</a:t>
            </a:r>
            <a:endParaRPr lang="cs-CZ" dirty="0"/>
          </a:p>
          <a:p>
            <a:pPr algn="just"/>
            <a:r>
              <a:rPr lang="cs-CZ" b="1" u="sng" dirty="0" smtClean="0"/>
              <a:t>Matka! </a:t>
            </a:r>
            <a:r>
              <a:rPr lang="cs-CZ" b="1" dirty="0" smtClean="0"/>
              <a:t>-</a:t>
            </a:r>
            <a:r>
              <a:rPr lang="cs-CZ" dirty="0" smtClean="0"/>
              <a:t>  </a:t>
            </a:r>
            <a:r>
              <a:rPr lang="cs-CZ" dirty="0"/>
              <a:t>Horor je o </a:t>
            </a:r>
            <a:r>
              <a:rPr lang="cs-CZ" dirty="0" smtClean="0"/>
              <a:t>rodině, </a:t>
            </a:r>
            <a:r>
              <a:rPr lang="cs-CZ" dirty="0"/>
              <a:t>která bydlí v horské </a:t>
            </a:r>
            <a:r>
              <a:rPr lang="cs-CZ" dirty="0" smtClean="0"/>
              <a:t>vile. </a:t>
            </a:r>
            <a:r>
              <a:rPr lang="cs-CZ" dirty="0"/>
              <a:t>Do domu začne matka vodit cizí </a:t>
            </a:r>
            <a:r>
              <a:rPr lang="cs-CZ" dirty="0" smtClean="0"/>
              <a:t>lidi. </a:t>
            </a:r>
            <a:r>
              <a:rPr lang="cs-CZ" dirty="0"/>
              <a:t>To se ale nelíbí její </a:t>
            </a:r>
            <a:r>
              <a:rPr lang="cs-CZ" dirty="0" smtClean="0"/>
              <a:t>dceři, </a:t>
            </a:r>
            <a:r>
              <a:rPr lang="cs-CZ" dirty="0"/>
              <a:t>která jim začne prohledávat </a:t>
            </a:r>
            <a:r>
              <a:rPr lang="cs-CZ" dirty="0" smtClean="0"/>
              <a:t>věci, </a:t>
            </a:r>
            <a:r>
              <a:rPr lang="cs-CZ" dirty="0"/>
              <a:t>v kterých najde její a otcovi fotografie od </a:t>
            </a:r>
            <a:r>
              <a:rPr lang="cs-CZ" dirty="0" smtClean="0"/>
              <a:t>doby, </a:t>
            </a:r>
            <a:r>
              <a:rPr lang="cs-CZ" dirty="0"/>
              <a:t>co se nastěhovali do </a:t>
            </a:r>
            <a:r>
              <a:rPr lang="cs-CZ" dirty="0" smtClean="0"/>
              <a:t>vily. </a:t>
            </a:r>
          </a:p>
          <a:p>
            <a:pPr algn="just"/>
            <a:endParaRPr lang="cs-CZ" b="1" u="sng" dirty="0" smtClean="0"/>
          </a:p>
          <a:p>
            <a:r>
              <a:rPr lang="cs-CZ" b="1" i="1" u="sng" dirty="0" smtClean="0"/>
              <a:t>Akční:</a:t>
            </a:r>
            <a:endParaRPr lang="cs-CZ" i="1" dirty="0"/>
          </a:p>
          <a:p>
            <a:pPr algn="just"/>
            <a:r>
              <a:rPr lang="cs-CZ" b="1" u="sng" dirty="0" err="1"/>
              <a:t>Geostorm</a:t>
            </a:r>
            <a:r>
              <a:rPr lang="cs-CZ" b="1" u="sng" dirty="0"/>
              <a:t> -  </a:t>
            </a:r>
            <a:r>
              <a:rPr lang="cs-CZ" dirty="0"/>
              <a:t>Lidé vytvořili satelity k ovládáni přírodního </a:t>
            </a:r>
            <a:r>
              <a:rPr lang="cs-CZ" dirty="0" smtClean="0"/>
              <a:t>klimatu, </a:t>
            </a:r>
            <a:r>
              <a:rPr lang="cs-CZ" dirty="0"/>
              <a:t>ovšem něco se pokazilo a satelity začali vysílat ty nejhorší </a:t>
            </a:r>
            <a:r>
              <a:rPr lang="cs-CZ" dirty="0" smtClean="0"/>
              <a:t>pohromy, co existují, a </a:t>
            </a:r>
            <a:r>
              <a:rPr lang="cs-CZ" dirty="0"/>
              <a:t>tím ničit města. </a:t>
            </a:r>
          </a:p>
          <a:p>
            <a:pPr algn="just"/>
            <a:r>
              <a:rPr lang="cs-CZ" b="1" u="sng" dirty="0" err="1"/>
              <a:t>Blade</a:t>
            </a:r>
            <a:r>
              <a:rPr lang="cs-CZ" b="1" u="sng" dirty="0"/>
              <a:t> </a:t>
            </a:r>
            <a:r>
              <a:rPr lang="cs-CZ" b="1" u="sng" dirty="0" err="1"/>
              <a:t>runner</a:t>
            </a:r>
            <a:r>
              <a:rPr lang="cs-CZ" b="1" u="sng" dirty="0"/>
              <a:t> 2049 -</a:t>
            </a:r>
            <a:r>
              <a:rPr lang="cs-CZ" dirty="0"/>
              <a:t>  Důstojník </a:t>
            </a:r>
            <a:r>
              <a:rPr lang="cs-CZ" dirty="0" err="1"/>
              <a:t>l</a:t>
            </a:r>
            <a:r>
              <a:rPr lang="cs-CZ" dirty="0" err="1" smtClean="0"/>
              <a:t>osangelské</a:t>
            </a:r>
            <a:r>
              <a:rPr lang="cs-CZ" dirty="0" smtClean="0"/>
              <a:t> </a:t>
            </a:r>
            <a:r>
              <a:rPr lang="cs-CZ" dirty="0"/>
              <a:t>policie odhaluje dlouho ukrývané tajemství.</a:t>
            </a:r>
          </a:p>
          <a:p>
            <a:pPr algn="just"/>
            <a:r>
              <a:rPr lang="cs-CZ" dirty="0"/>
              <a:t>Tajemství je natolik </a:t>
            </a:r>
            <a:r>
              <a:rPr lang="cs-CZ" dirty="0" smtClean="0"/>
              <a:t>zásadní, že </a:t>
            </a:r>
            <a:r>
              <a:rPr lang="cs-CZ" dirty="0"/>
              <a:t>by mohlo navždy rozvrátit poslední zbytky lidské populace. </a:t>
            </a:r>
          </a:p>
          <a:p>
            <a:pPr algn="just"/>
            <a:r>
              <a:rPr lang="cs-CZ" b="1" u="sng" dirty="0"/>
              <a:t>Hora mezi námi  -</a:t>
            </a:r>
            <a:r>
              <a:rPr lang="cs-CZ" dirty="0"/>
              <a:t>  Muž a žena se s </a:t>
            </a:r>
            <a:r>
              <a:rPr lang="cs-CZ" dirty="0" smtClean="0"/>
              <a:t>malým </a:t>
            </a:r>
            <a:r>
              <a:rPr lang="cs-CZ" dirty="0"/>
              <a:t>letadlem zřítí uprostřed zasněžených hor. Nemají jinou šanci na </a:t>
            </a:r>
            <a:r>
              <a:rPr lang="cs-CZ" dirty="0" smtClean="0"/>
              <a:t>přežití </a:t>
            </a:r>
            <a:r>
              <a:rPr lang="cs-CZ" dirty="0"/>
              <a:t>než si mezi sebou vytvořit silné pouto. </a:t>
            </a:r>
            <a:r>
              <a:rPr lang="cs-CZ" dirty="0" smtClean="0"/>
              <a:t>Nezbývá </a:t>
            </a:r>
            <a:r>
              <a:rPr lang="cs-CZ" dirty="0"/>
              <a:t>jim nic jiného než se </a:t>
            </a:r>
            <a:r>
              <a:rPr lang="cs-CZ" dirty="0" smtClean="0"/>
              <a:t>zasněženými horami </a:t>
            </a:r>
            <a:r>
              <a:rPr lang="cs-CZ" dirty="0"/>
              <a:t>vydat na cestu k civilizaci </a:t>
            </a:r>
            <a:r>
              <a:rPr lang="cs-CZ" dirty="0" smtClean="0"/>
              <a:t>pešky.</a:t>
            </a:r>
            <a:endParaRPr lang="cs-CZ" dirty="0"/>
          </a:p>
        </p:txBody>
      </p:sp>
      <p:pic>
        <p:nvPicPr>
          <p:cNvPr id="1026" name="Picture 2" descr="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512" y="3084271"/>
            <a:ext cx="1803854" cy="2536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to fi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512" y="316976"/>
            <a:ext cx="1803854" cy="1995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ýsledek obrázku pro hora mezi námi fil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512" y="6393086"/>
            <a:ext cx="1803854" cy="2554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409406" y="9536668"/>
            <a:ext cx="418704" cy="369332"/>
          </a:xfrm>
          <a:prstGeom prst="rect">
            <a:avLst/>
          </a:prstGeom>
          <a:noFill/>
        </p:spPr>
        <p:txBody>
          <a:bodyPr wrap="none" rtlCol="0">
            <a:spAutoFit/>
          </a:bodyPr>
          <a:lstStyle/>
          <a:p>
            <a:r>
              <a:rPr lang="cs-CZ" dirty="0" smtClean="0"/>
              <a:t>16</a:t>
            </a:r>
            <a:endParaRPr lang="cs-CZ" dirty="0"/>
          </a:p>
        </p:txBody>
      </p:sp>
    </p:spTree>
    <p:extLst>
      <p:ext uri="{BB962C8B-B14F-4D97-AF65-F5344CB8AC3E}">
        <p14:creationId xmlns:p14="http://schemas.microsoft.com/office/powerpoint/2010/main" val="380543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32229" y="2409371"/>
            <a:ext cx="6342742" cy="7257143"/>
          </a:xfrm>
        </p:spPr>
        <p:txBody>
          <a:bodyPr>
            <a:normAutofit lnSpcReduction="10000"/>
          </a:bodyPr>
          <a:lstStyle/>
          <a:p>
            <a:pPr marL="0" indent="0" algn="just">
              <a:buNone/>
            </a:pPr>
            <a:r>
              <a:rPr lang="cs-CZ" u="sng" dirty="0"/>
              <a:t>TVOJE TVÁŘ MÁ ZNÁMÝ HLAS</a:t>
            </a:r>
          </a:p>
          <a:p>
            <a:pPr marL="0" indent="0" algn="just">
              <a:buNone/>
            </a:pPr>
            <a:r>
              <a:rPr lang="cs-CZ" dirty="0"/>
              <a:t>Naše škola vyhlašuje </a:t>
            </a:r>
            <a:r>
              <a:rPr lang="cs-CZ" b="1" dirty="0"/>
              <a:t>2. ročník</a:t>
            </a:r>
            <a:r>
              <a:rPr lang="cs-CZ" dirty="0"/>
              <a:t> pěvecké soutěže mezi žáky 1. – 9. tříd </a:t>
            </a:r>
            <a:r>
              <a:rPr lang="cs-CZ" b="1" dirty="0"/>
              <a:t>.</a:t>
            </a:r>
            <a:r>
              <a:rPr lang="cs-CZ" dirty="0" smtClean="0"/>
              <a:t> </a:t>
            </a:r>
            <a:r>
              <a:rPr lang="cs-CZ" dirty="0"/>
              <a:t>Chceš-li se zúčastnit 1. kola (s porotou) soutěže , musíš splnit tyto požadavky : </a:t>
            </a:r>
          </a:p>
          <a:p>
            <a:pPr lvl="0" algn="just"/>
            <a:r>
              <a:rPr lang="cs-CZ" dirty="0"/>
              <a:t>Odstřihnout vyplněnou přihlášku a odevzdat do 16.11.2017 p. uč. </a:t>
            </a:r>
            <a:r>
              <a:rPr lang="cs-CZ" dirty="0" err="1"/>
              <a:t>Vytřísalové</a:t>
            </a:r>
            <a:r>
              <a:rPr lang="cs-CZ" dirty="0"/>
              <a:t> (5.A</a:t>
            </a:r>
            <a:r>
              <a:rPr lang="cs-CZ" dirty="0" smtClean="0"/>
              <a:t>).</a:t>
            </a:r>
            <a:endParaRPr lang="cs-CZ" dirty="0"/>
          </a:p>
          <a:p>
            <a:pPr lvl="0" algn="just"/>
            <a:r>
              <a:rPr lang="cs-CZ" dirty="0"/>
              <a:t>Na 1. kolo (v tělocvičně) si </a:t>
            </a:r>
            <a:r>
              <a:rPr lang="cs-CZ" dirty="0" smtClean="0"/>
              <a:t>donést  </a:t>
            </a:r>
            <a:r>
              <a:rPr lang="cs-CZ" dirty="0"/>
              <a:t>nahranou píseň na CD nebo </a:t>
            </a:r>
            <a:r>
              <a:rPr lang="cs-CZ" dirty="0" err="1"/>
              <a:t>flash</a:t>
            </a:r>
            <a:r>
              <a:rPr lang="cs-CZ" dirty="0"/>
              <a:t> disku.</a:t>
            </a:r>
          </a:p>
          <a:p>
            <a:pPr lvl="0" algn="just"/>
            <a:r>
              <a:rPr lang="cs-CZ" dirty="0"/>
              <a:t>Při prezentaci vystoupení </a:t>
            </a:r>
            <a:r>
              <a:rPr lang="cs-CZ" dirty="0" smtClean="0"/>
              <a:t>mít </a:t>
            </a:r>
            <a:r>
              <a:rPr lang="cs-CZ" dirty="0"/>
              <a:t>kostým, popř. líčení a vlasy jaké má tvůj interpret.</a:t>
            </a:r>
          </a:p>
          <a:p>
            <a:pPr lvl="0" algn="just"/>
            <a:r>
              <a:rPr lang="cs-CZ" dirty="0"/>
              <a:t>Tvé vystoupení by mělo kopírovat klip nebo koncertní vystoupení vybraného interpreta.</a:t>
            </a:r>
          </a:p>
          <a:p>
            <a:pPr lvl="0" algn="just"/>
            <a:r>
              <a:rPr lang="cs-CZ" dirty="0"/>
              <a:t>Zpívat budeš na playback.</a:t>
            </a:r>
          </a:p>
          <a:p>
            <a:pPr lvl="0" algn="just"/>
            <a:r>
              <a:rPr lang="cs-CZ" dirty="0"/>
              <a:t>Můžeš vystupovat sám </a:t>
            </a:r>
            <a:r>
              <a:rPr lang="cs-CZ" dirty="0" smtClean="0"/>
              <a:t>nebo </a:t>
            </a:r>
            <a:r>
              <a:rPr lang="cs-CZ" dirty="0"/>
              <a:t>jako duet či skupina.</a:t>
            </a:r>
          </a:p>
          <a:p>
            <a:pPr lvl="0" algn="just"/>
            <a:r>
              <a:rPr lang="cs-CZ" dirty="0"/>
              <a:t>Veškeré kulisy a  dekorace si </a:t>
            </a:r>
            <a:r>
              <a:rPr lang="cs-CZ" dirty="0" smtClean="0"/>
              <a:t>donést </a:t>
            </a:r>
            <a:r>
              <a:rPr lang="cs-CZ" dirty="0"/>
              <a:t>s sebou.</a:t>
            </a:r>
          </a:p>
          <a:p>
            <a:pPr lvl="0" algn="just"/>
            <a:r>
              <a:rPr lang="cs-CZ" dirty="0"/>
              <a:t>Termín 1. kola  soutěže se dozvíš po sečtení všech přihlášených žáků.</a:t>
            </a:r>
          </a:p>
          <a:p>
            <a:pPr algn="just"/>
            <a:r>
              <a:rPr lang="cs-CZ" dirty="0"/>
              <a:t>Pokud bude v 1. kole (konec listopadu) vybráno aspoň  10 vystoupení, bude následovat celoškolní soutěž </a:t>
            </a:r>
            <a:r>
              <a:rPr lang="cs-CZ" b="1" dirty="0"/>
              <a:t>21.12.2017,</a:t>
            </a:r>
            <a:r>
              <a:rPr lang="cs-CZ" dirty="0"/>
              <a:t> kterou zhlédnou všichni žáci naší školy a svým hlasováním vyberou vítěze (1. – 3. místo).  Pokud tato situace nenastane, porota (v 1. kole, v tělocvičně) vybere 3 nejlepší vystoupení, která budou oceněna.</a:t>
            </a:r>
          </a:p>
          <a:p>
            <a:pPr marL="0" indent="0">
              <a:buNone/>
            </a:pPr>
            <a:endParaRPr lang="cs-CZ" dirty="0"/>
          </a:p>
        </p:txBody>
      </p:sp>
      <p:pic>
        <p:nvPicPr>
          <p:cNvPr id="1026" name="Picture 2" descr="Související obrázek"/>
          <p:cNvPicPr>
            <a:picLocks noChangeAspect="1" noChangeArrowheads="1"/>
          </p:cNvPicPr>
          <p:nvPr/>
        </p:nvPicPr>
        <p:blipFill rotWithShape="1">
          <a:blip r:embed="rId2">
            <a:extLst>
              <a:ext uri="{28A0092B-C50C-407E-A947-70E740481C1C}">
                <a14:useLocalDpi xmlns:a14="http://schemas.microsoft.com/office/drawing/2010/main" val="0"/>
              </a:ext>
            </a:extLst>
          </a:blip>
          <a:srcRect l="25638" t="9601" r="22190" b="9097"/>
          <a:stretch/>
        </p:blipFill>
        <p:spPr bwMode="auto">
          <a:xfrm>
            <a:off x="3280229" y="0"/>
            <a:ext cx="3577771" cy="2564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tvoje tvář má známý hlas"/>
          <p:cNvPicPr>
            <a:picLocks noChangeAspect="1" noChangeArrowheads="1"/>
          </p:cNvPicPr>
          <p:nvPr/>
        </p:nvPicPr>
        <p:blipFill rotWithShape="1">
          <a:blip r:embed="rId3">
            <a:extLst>
              <a:ext uri="{28A0092B-C50C-407E-A947-70E740481C1C}">
                <a14:useLocalDpi xmlns:a14="http://schemas.microsoft.com/office/drawing/2010/main" val="0"/>
              </a:ext>
            </a:extLst>
          </a:blip>
          <a:srcRect l="44800" r="4570"/>
          <a:stretch/>
        </p:blipFill>
        <p:spPr bwMode="auto">
          <a:xfrm>
            <a:off x="696686" y="105149"/>
            <a:ext cx="2104571" cy="219907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506305" y="9561677"/>
            <a:ext cx="418704" cy="369332"/>
          </a:xfrm>
          <a:prstGeom prst="rect">
            <a:avLst/>
          </a:prstGeom>
          <a:noFill/>
        </p:spPr>
        <p:txBody>
          <a:bodyPr wrap="none" rtlCol="0">
            <a:spAutoFit/>
          </a:bodyPr>
          <a:lstStyle/>
          <a:p>
            <a:r>
              <a:rPr lang="cs-CZ" dirty="0" smtClean="0"/>
              <a:t>17</a:t>
            </a:r>
            <a:endParaRPr lang="cs-CZ" dirty="0"/>
          </a:p>
        </p:txBody>
      </p:sp>
    </p:spTree>
    <p:extLst>
      <p:ext uri="{BB962C8B-B14F-4D97-AF65-F5344CB8AC3E}">
        <p14:creationId xmlns:p14="http://schemas.microsoft.com/office/powerpoint/2010/main" val="339139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3773" y="150034"/>
            <a:ext cx="6350227" cy="720823"/>
          </a:xfrm>
        </p:spPr>
        <p:txBody>
          <a:bodyPr>
            <a:normAutofit/>
          </a:bodyPr>
          <a:lstStyle/>
          <a:p>
            <a:r>
              <a:rPr lang="cs-CZ" sz="2000" u="sng" dirty="0" smtClean="0"/>
              <a:t>Prvňáčky jsme začali, prvňáčky i skončíme. Pohádka, kterou vytvořili malí spisovatelé z 1.A</a:t>
            </a:r>
            <a:endParaRPr lang="cs-CZ" sz="2000" u="sng" dirty="0"/>
          </a:p>
        </p:txBody>
      </p:sp>
      <p:sp>
        <p:nvSpPr>
          <p:cNvPr id="3" name="Zástupný symbol pro obsah 2"/>
          <p:cNvSpPr>
            <a:spLocks noGrp="1"/>
          </p:cNvSpPr>
          <p:nvPr>
            <p:ph idx="1"/>
          </p:nvPr>
        </p:nvSpPr>
        <p:spPr>
          <a:xfrm>
            <a:off x="253773" y="1008743"/>
            <a:ext cx="3316742" cy="8897257"/>
          </a:xfrm>
        </p:spPr>
        <p:txBody>
          <a:bodyPr>
            <a:normAutofit fontScale="85000" lnSpcReduction="20000"/>
          </a:bodyPr>
          <a:lstStyle/>
          <a:p>
            <a:pPr marL="0" indent="0" algn="just">
              <a:buNone/>
            </a:pPr>
            <a:r>
              <a:rPr lang="cs-CZ" sz="2400" dirty="0"/>
              <a:t>S</a:t>
            </a:r>
            <a:r>
              <a:rPr lang="cs-CZ" sz="2200" dirty="0"/>
              <a:t>křítci </a:t>
            </a:r>
            <a:endParaRPr lang="cs-CZ" sz="2200" dirty="0" smtClean="0"/>
          </a:p>
          <a:p>
            <a:pPr marL="0" indent="0" algn="just">
              <a:buNone/>
            </a:pPr>
            <a:r>
              <a:rPr lang="cs-CZ" sz="2200" dirty="0" smtClean="0"/>
              <a:t>Žili</a:t>
            </a:r>
            <a:r>
              <a:rPr lang="cs-CZ" sz="2200" dirty="0"/>
              <a:t>, byli 4 skřítci. Jmenovali se Ferda, Cipísek, Františka a </a:t>
            </a:r>
            <a:r>
              <a:rPr lang="cs-CZ" sz="2200" dirty="0" err="1"/>
              <a:t>Adrejka</a:t>
            </a:r>
            <a:r>
              <a:rPr lang="cs-CZ" sz="2200" dirty="0"/>
              <a:t>. Cipísek šel hluboko do lesa, kde našel liščí noru. Andrejka byla celá barevná, uměla stvořit duhu a měla žluté vlasy. Andrejka bydlela ve městě. Františka šla do lesa na jahody. Cipíska zavřela liška do nory.  Františka tu noru našla, vlezla do nory a liška ji také zavřela.. Ferda šel hledat kamaráda Cipíska. Ferda nakonec Cipíska našel. Andrejce déšť zničil duhu. Všichni skřítci se spolu spojili a měli velkou moc a vytvořili spolu novou duhu. Andrejka je pozvala do města, aby si popovídali. Andrejka měla oslavu, přišli všichni. Postavili si spolu dům, postavili si sedačku, dali si tam i televizi. Venku  postavili komín, postavili i pec, upekli si dort a dali na něho svíčky. V domečku si skřítci postavili postýlky. Postavili si i WC. Všichni si spolu vyšli na jahody.  Cipísek se ztratil a volal o pomoc. Andrejka udělala duhu a tím ho zachránila. Potom snědli dort, udělali si táborák, zapálili oheň a opekli si špekáčky. Nasbírali si potravu na zimu. Andrejka se točila dokola, vytvořila sluníčko a duhu a  bylo všem teplo. Na konci duhy byl poklad, plný hrnec zlata. Zazvonil zvonec a pohádky je konec.</a:t>
            </a:r>
          </a:p>
          <a:p>
            <a:endParaRPr lang="cs-CZ" dirty="0"/>
          </a:p>
        </p:txBody>
      </p:sp>
      <p:pic>
        <p:nvPicPr>
          <p:cNvPr id="2052" name="Picture 4"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931" y="870857"/>
            <a:ext cx="2950670" cy="3135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904342" y="4331014"/>
            <a:ext cx="2801259" cy="2308324"/>
          </a:xfrm>
          <a:prstGeom prst="rect">
            <a:avLst/>
          </a:prstGeom>
          <a:noFill/>
        </p:spPr>
        <p:txBody>
          <a:bodyPr wrap="square" rtlCol="0">
            <a:spAutoFit/>
          </a:bodyPr>
          <a:lstStyle/>
          <a:p>
            <a:pPr algn="ctr"/>
            <a:r>
              <a:rPr lang="cs-CZ" sz="2400" dirty="0" smtClean="0"/>
              <a:t>Tímto se loučíme i my - holky z redakce. Mějte se fajn!</a:t>
            </a:r>
          </a:p>
          <a:p>
            <a:pPr algn="ctr"/>
            <a:r>
              <a:rPr lang="cs-CZ" sz="2400" dirty="0" smtClean="0"/>
              <a:t>Další číslo můžete očekávat před Vánocemi …</a:t>
            </a:r>
            <a:endParaRPr lang="cs-CZ" sz="2400" dirty="0"/>
          </a:p>
        </p:txBody>
      </p:sp>
      <p:pic>
        <p:nvPicPr>
          <p:cNvPr id="2054" name="Picture 6" descr="Výsledek obrázku pro zvon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143" y="6746695"/>
            <a:ext cx="1280886" cy="2614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570515" y="9536668"/>
            <a:ext cx="418704" cy="369332"/>
          </a:xfrm>
          <a:prstGeom prst="rect">
            <a:avLst/>
          </a:prstGeom>
          <a:noFill/>
        </p:spPr>
        <p:txBody>
          <a:bodyPr wrap="none" rtlCol="0">
            <a:spAutoFit/>
          </a:bodyPr>
          <a:lstStyle/>
          <a:p>
            <a:r>
              <a:rPr lang="cs-CZ" dirty="0" smtClean="0"/>
              <a:t>18</a:t>
            </a:r>
            <a:endParaRPr lang="cs-CZ" dirty="0"/>
          </a:p>
        </p:txBody>
      </p:sp>
    </p:spTree>
    <p:extLst>
      <p:ext uri="{BB962C8B-B14F-4D97-AF65-F5344CB8AC3E}">
        <p14:creationId xmlns:p14="http://schemas.microsoft.com/office/powerpoint/2010/main" val="327306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95943" y="156754"/>
            <a:ext cx="2488322" cy="2599509"/>
          </a:xfrm>
        </p:spPr>
        <p:txBody>
          <a:bodyPr/>
          <a:lstStyle/>
          <a:p>
            <a:pPr algn="ctr"/>
            <a:r>
              <a:rPr lang="cs-CZ" dirty="0" smtClean="0"/>
              <a:t>Ahoj, všichni!</a:t>
            </a:r>
            <a:br>
              <a:rPr lang="cs-CZ" dirty="0" smtClean="0"/>
            </a:br>
            <a:r>
              <a:rPr lang="cs-CZ" dirty="0" smtClean="0"/>
              <a:t>Je tu podzim a my – Záškolák - s ním. Přejeme příjemné čtení a dny barevné jako listí na stromech. </a:t>
            </a:r>
            <a:endParaRPr lang="cs-CZ" dirty="0"/>
          </a:p>
        </p:txBody>
      </p:sp>
      <p:sp>
        <p:nvSpPr>
          <p:cNvPr id="6" name="Zástupný symbol pro text 5"/>
          <p:cNvSpPr>
            <a:spLocks noGrp="1"/>
          </p:cNvSpPr>
          <p:nvPr>
            <p:ph type="body" sz="half" idx="2"/>
          </p:nvPr>
        </p:nvSpPr>
        <p:spPr>
          <a:xfrm>
            <a:off x="61972" y="2871238"/>
            <a:ext cx="2756263" cy="6724235"/>
          </a:xfrm>
        </p:spPr>
        <p:txBody>
          <a:bodyPr>
            <a:normAutofit lnSpcReduction="10000"/>
          </a:bodyPr>
          <a:lstStyle/>
          <a:p>
            <a:r>
              <a:rPr lang="cs-CZ" sz="1400" dirty="0" smtClean="0"/>
              <a:t>OBSAH:</a:t>
            </a:r>
          </a:p>
          <a:p>
            <a:r>
              <a:rPr lang="cs-CZ" sz="1400" dirty="0" smtClean="0"/>
              <a:t>Anketa s našimi prvňáčky … 1</a:t>
            </a:r>
          </a:p>
          <a:p>
            <a:r>
              <a:rPr lang="cs-CZ" sz="1400" dirty="0" smtClean="0"/>
              <a:t>Rozhovory s učiteli … 2</a:t>
            </a:r>
          </a:p>
          <a:p>
            <a:r>
              <a:rPr lang="cs-CZ" sz="1400" dirty="0" err="1" smtClean="0"/>
              <a:t>Minikvíz</a:t>
            </a:r>
            <a:r>
              <a:rPr lang="cs-CZ" sz="1400" dirty="0"/>
              <a:t> </a:t>
            </a:r>
            <a:r>
              <a:rPr lang="cs-CZ" sz="1400" dirty="0" smtClean="0"/>
              <a:t>... 3</a:t>
            </a:r>
          </a:p>
          <a:p>
            <a:r>
              <a:rPr lang="cs-CZ" sz="1400" dirty="0" smtClean="0"/>
              <a:t>Zajímavosti o ČR … 3</a:t>
            </a:r>
          </a:p>
          <a:p>
            <a:r>
              <a:rPr lang="cs-CZ" sz="1400" dirty="0" smtClean="0"/>
              <a:t>Podzimní móda … 4</a:t>
            </a:r>
          </a:p>
          <a:p>
            <a:r>
              <a:rPr lang="cs-CZ" sz="1400" dirty="0" smtClean="0"/>
              <a:t>Sv. Martin na bílém koni … 5</a:t>
            </a:r>
          </a:p>
          <a:p>
            <a:r>
              <a:rPr lang="cs-CZ" sz="1400" dirty="0" smtClean="0"/>
              <a:t>Svatomartinská husa … 5</a:t>
            </a:r>
          </a:p>
          <a:p>
            <a:r>
              <a:rPr lang="cs-CZ" sz="1400" dirty="0" smtClean="0"/>
              <a:t>Co víte o svém těle? … 6</a:t>
            </a:r>
          </a:p>
          <a:p>
            <a:r>
              <a:rPr lang="cs-CZ" sz="1400" dirty="0" smtClean="0"/>
              <a:t>Hvězdy, které bývaly outsidery … 7</a:t>
            </a:r>
          </a:p>
          <a:p>
            <a:r>
              <a:rPr lang="cs-CZ" sz="1400" dirty="0" smtClean="0"/>
              <a:t>Jsi třídní hvězda, nebo outsider … 7</a:t>
            </a:r>
          </a:p>
          <a:p>
            <a:r>
              <a:rPr lang="cs-CZ" sz="1400" dirty="0" smtClean="0"/>
              <a:t>Jak nebýt outsiderem … 8</a:t>
            </a:r>
          </a:p>
          <a:p>
            <a:r>
              <a:rPr lang="cs-CZ" sz="1400" dirty="0" smtClean="0"/>
              <a:t>Rozhovor s bývalým spolužákem Radkem </a:t>
            </a:r>
            <a:r>
              <a:rPr lang="cs-CZ" sz="1400" dirty="0" err="1" smtClean="0"/>
              <a:t>Wellartem</a:t>
            </a:r>
            <a:r>
              <a:rPr lang="cs-CZ" sz="1400" dirty="0" smtClean="0"/>
              <a:t> … 9</a:t>
            </a:r>
          </a:p>
          <a:p>
            <a:r>
              <a:rPr lang="cs-CZ" sz="1400" dirty="0" smtClean="0"/>
              <a:t>Dušičky versus Halloween … 10</a:t>
            </a:r>
          </a:p>
          <a:p>
            <a:r>
              <a:rPr lang="cs-CZ" sz="1400" dirty="0" smtClean="0"/>
              <a:t>Čeho se bojíme - strašidla</a:t>
            </a:r>
            <a:r>
              <a:rPr lang="cs-CZ" sz="1400" dirty="0"/>
              <a:t>, </a:t>
            </a:r>
            <a:r>
              <a:rPr lang="cs-CZ" sz="1400" dirty="0" smtClean="0"/>
              <a:t>zombie, čarodějnice, duchové … 10 -11</a:t>
            </a:r>
          </a:p>
          <a:p>
            <a:r>
              <a:rPr lang="cs-CZ" sz="1400" dirty="0" smtClean="0"/>
              <a:t>TOP hudba … 12</a:t>
            </a:r>
          </a:p>
          <a:p>
            <a:r>
              <a:rPr lang="cs-CZ" sz="1400" dirty="0" smtClean="0"/>
              <a:t>Oblíbená hudební skupina … 13</a:t>
            </a:r>
          </a:p>
          <a:p>
            <a:r>
              <a:rPr lang="cs-CZ" sz="1400" dirty="0" smtClean="0"/>
              <a:t>TOP filmy pro menší …14</a:t>
            </a:r>
          </a:p>
          <a:p>
            <a:r>
              <a:rPr lang="cs-CZ" sz="1400" dirty="0" smtClean="0"/>
              <a:t>TOP filmy všechny … 15</a:t>
            </a:r>
          </a:p>
          <a:p>
            <a:r>
              <a:rPr lang="cs-CZ" sz="1400" dirty="0" smtClean="0"/>
              <a:t>TOP filmy pro velké … </a:t>
            </a:r>
            <a:r>
              <a:rPr lang="cs-CZ" sz="1400" dirty="0" smtClean="0"/>
              <a:t>16</a:t>
            </a:r>
          </a:p>
          <a:p>
            <a:r>
              <a:rPr lang="cs-CZ" sz="1400" dirty="0" smtClean="0"/>
              <a:t>Tvoje tvář má známý hlas … 17</a:t>
            </a:r>
          </a:p>
          <a:p>
            <a:r>
              <a:rPr lang="cs-CZ" sz="1400" dirty="0" smtClean="0"/>
              <a:t>Pohádka 1.A … 18</a:t>
            </a:r>
            <a:endParaRPr lang="cs-CZ" sz="1400" dirty="0" smtClean="0"/>
          </a:p>
          <a:p>
            <a:endParaRPr lang="cs-CZ" dirty="0" smtClean="0"/>
          </a:p>
          <a:p>
            <a:endParaRPr lang="cs-CZ" dirty="0" smtClean="0"/>
          </a:p>
          <a:p>
            <a:endParaRPr lang="cs-CZ" dirty="0"/>
          </a:p>
        </p:txBody>
      </p:sp>
      <p:pic>
        <p:nvPicPr>
          <p:cNvPr id="1026" name="Picture 2" descr="Výsledek obrázku pro dě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382" y="-96363"/>
            <a:ext cx="4180113" cy="1417320"/>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a:xfrm>
            <a:off x="2795450" y="1274433"/>
            <a:ext cx="3958045" cy="8321040"/>
          </a:xfrm>
        </p:spPr>
        <p:txBody>
          <a:bodyPr>
            <a:normAutofit fontScale="77500" lnSpcReduction="20000"/>
          </a:bodyPr>
          <a:lstStyle/>
          <a:p>
            <a:pPr marL="0" indent="0">
              <a:buNone/>
            </a:pPr>
            <a:r>
              <a:rPr lang="cs-CZ" dirty="0" smtClean="0"/>
              <a:t>	</a:t>
            </a:r>
            <a:r>
              <a:rPr lang="cs-CZ" sz="2600" u="sng" dirty="0" smtClean="0"/>
              <a:t>Anketa </a:t>
            </a:r>
            <a:r>
              <a:rPr lang="cs-CZ" sz="2600" u="sng" dirty="0"/>
              <a:t>s našimi </a:t>
            </a:r>
            <a:r>
              <a:rPr lang="cs-CZ" sz="2600" u="sng" dirty="0" smtClean="0"/>
              <a:t>prvňáčky</a:t>
            </a:r>
          </a:p>
          <a:p>
            <a:pPr marL="0" indent="0">
              <a:buNone/>
            </a:pPr>
            <a:r>
              <a:rPr lang="cs-CZ" dirty="0" smtClean="0"/>
              <a:t>Pro </a:t>
            </a:r>
            <a:r>
              <a:rPr lang="cs-CZ" dirty="0"/>
              <a:t>začátek jsme </a:t>
            </a:r>
            <a:r>
              <a:rPr lang="cs-CZ" dirty="0" smtClean="0"/>
              <a:t>vyzpovídali </a:t>
            </a:r>
            <a:r>
              <a:rPr lang="cs-CZ" dirty="0"/>
              <a:t>naše prvňáčky – jak to na světě vlastně chodí </a:t>
            </a:r>
            <a:r>
              <a:rPr lang="cs-CZ" dirty="0" smtClean="0"/>
              <a:t>…</a:t>
            </a:r>
            <a:endParaRPr lang="cs-CZ" dirty="0"/>
          </a:p>
          <a:p>
            <a:pPr marL="0" indent="0">
              <a:buNone/>
            </a:pPr>
            <a:r>
              <a:rPr lang="cs-CZ" b="1" i="1" dirty="0"/>
              <a:t>Proč se maminka </a:t>
            </a:r>
            <a:r>
              <a:rPr lang="cs-CZ" b="1" i="1" dirty="0" smtClean="0"/>
              <a:t>maluje?</a:t>
            </a:r>
          </a:p>
          <a:p>
            <a:r>
              <a:rPr lang="cs-CZ" dirty="0" smtClean="0"/>
              <a:t>Když </a:t>
            </a:r>
            <a:r>
              <a:rPr lang="cs-CZ" dirty="0"/>
              <a:t>někam jde, aby byla </a:t>
            </a:r>
            <a:r>
              <a:rPr lang="cs-CZ" dirty="0" smtClean="0"/>
              <a:t>krásná.</a:t>
            </a:r>
            <a:r>
              <a:rPr lang="cs-CZ" i="1" dirty="0" smtClean="0"/>
              <a:t> </a:t>
            </a:r>
            <a:r>
              <a:rPr lang="cs-CZ" i="1" dirty="0"/>
              <a:t>(</a:t>
            </a:r>
            <a:r>
              <a:rPr lang="cs-CZ" i="1" dirty="0" err="1"/>
              <a:t>Viki</a:t>
            </a:r>
            <a:r>
              <a:rPr lang="cs-CZ" i="1" dirty="0"/>
              <a:t> 1.A)		</a:t>
            </a:r>
            <a:r>
              <a:rPr lang="cs-CZ" dirty="0"/>
              <a:t> </a:t>
            </a:r>
            <a:endParaRPr lang="cs-CZ" dirty="0" smtClean="0"/>
          </a:p>
          <a:p>
            <a:r>
              <a:rPr lang="cs-CZ" dirty="0" smtClean="0"/>
              <a:t>Protože </a:t>
            </a:r>
            <a:r>
              <a:rPr lang="cs-CZ" dirty="0"/>
              <a:t>ji to nebaví. </a:t>
            </a:r>
            <a:r>
              <a:rPr lang="cs-CZ" i="1" dirty="0"/>
              <a:t>(Kristýnka 1.B</a:t>
            </a:r>
            <a:r>
              <a:rPr lang="cs-CZ" i="1" dirty="0" smtClean="0"/>
              <a:t>)</a:t>
            </a:r>
          </a:p>
          <a:p>
            <a:r>
              <a:rPr lang="cs-CZ" dirty="0" smtClean="0"/>
              <a:t> </a:t>
            </a:r>
            <a:r>
              <a:rPr lang="cs-CZ" dirty="0"/>
              <a:t>Protože někam jde. </a:t>
            </a:r>
            <a:r>
              <a:rPr lang="cs-CZ" i="1" dirty="0"/>
              <a:t>(</a:t>
            </a:r>
            <a:r>
              <a:rPr lang="cs-CZ" i="1" dirty="0" err="1"/>
              <a:t>Tobiášek</a:t>
            </a:r>
            <a:r>
              <a:rPr lang="cs-CZ" i="1" dirty="0"/>
              <a:t> 1.B</a:t>
            </a:r>
            <a:r>
              <a:rPr lang="cs-CZ" i="1" dirty="0" smtClean="0"/>
              <a:t>)</a:t>
            </a:r>
          </a:p>
          <a:p>
            <a:r>
              <a:rPr lang="cs-CZ" dirty="0" smtClean="0"/>
              <a:t> </a:t>
            </a:r>
            <a:r>
              <a:rPr lang="cs-CZ" dirty="0"/>
              <a:t>Protože se nudí. </a:t>
            </a:r>
            <a:r>
              <a:rPr lang="cs-CZ" i="1" dirty="0"/>
              <a:t>(Miky 1.A)</a:t>
            </a:r>
            <a:r>
              <a:rPr lang="cs-CZ" dirty="0"/>
              <a:t> 	</a:t>
            </a:r>
            <a:endParaRPr lang="cs-CZ" dirty="0" smtClean="0"/>
          </a:p>
          <a:p>
            <a:pPr marL="0" indent="0">
              <a:buNone/>
            </a:pPr>
            <a:r>
              <a:rPr lang="cs-CZ" b="1" i="1" dirty="0" smtClean="0"/>
              <a:t>Proč </a:t>
            </a:r>
            <a:r>
              <a:rPr lang="cs-CZ" b="1" i="1" dirty="0"/>
              <a:t>v zimě sněží? </a:t>
            </a:r>
            <a:endParaRPr lang="cs-CZ" b="1" i="1" dirty="0" smtClean="0"/>
          </a:p>
          <a:p>
            <a:r>
              <a:rPr lang="cs-CZ" dirty="0" smtClean="0"/>
              <a:t>Protože </a:t>
            </a:r>
            <a:r>
              <a:rPr lang="cs-CZ" dirty="0"/>
              <a:t>je v nebi zima. </a:t>
            </a:r>
            <a:r>
              <a:rPr lang="cs-CZ" i="1" dirty="0"/>
              <a:t>(Terezka 1.A</a:t>
            </a:r>
            <a:r>
              <a:rPr lang="cs-CZ" i="1" dirty="0" smtClean="0"/>
              <a:t>)</a:t>
            </a:r>
            <a:endParaRPr lang="cs-CZ" dirty="0"/>
          </a:p>
          <a:p>
            <a:r>
              <a:rPr lang="cs-CZ" dirty="0" smtClean="0"/>
              <a:t>Abychom </a:t>
            </a:r>
            <a:r>
              <a:rPr lang="cs-CZ" dirty="0"/>
              <a:t>se mohli koulovat. </a:t>
            </a:r>
            <a:r>
              <a:rPr lang="cs-CZ" i="1" dirty="0"/>
              <a:t>(Viktorka 1.B)</a:t>
            </a:r>
            <a:endParaRPr lang="cs-CZ" dirty="0"/>
          </a:p>
          <a:p>
            <a:r>
              <a:rPr lang="cs-CZ" dirty="0" smtClean="0"/>
              <a:t>Protože </a:t>
            </a:r>
            <a:r>
              <a:rPr lang="cs-CZ" dirty="0"/>
              <a:t>je zima. </a:t>
            </a:r>
            <a:r>
              <a:rPr lang="cs-CZ" i="1" dirty="0"/>
              <a:t>(Pavlínka 1.B)</a:t>
            </a:r>
            <a:endParaRPr lang="cs-CZ" dirty="0"/>
          </a:p>
          <a:p>
            <a:r>
              <a:rPr lang="cs-CZ" dirty="0" smtClean="0"/>
              <a:t>Protože </a:t>
            </a:r>
            <a:r>
              <a:rPr lang="cs-CZ" dirty="0"/>
              <a:t>nemůže pršet. </a:t>
            </a:r>
            <a:r>
              <a:rPr lang="cs-CZ" i="1" dirty="0"/>
              <a:t>(Adámek </a:t>
            </a:r>
            <a:r>
              <a:rPr lang="cs-CZ" i="1" dirty="0" smtClean="0"/>
              <a:t>1.B</a:t>
            </a:r>
            <a:r>
              <a:rPr lang="cs-CZ" i="1" dirty="0"/>
              <a:t>)</a:t>
            </a:r>
            <a:endParaRPr lang="cs-CZ" dirty="0"/>
          </a:p>
          <a:p>
            <a:pPr marL="0" indent="0">
              <a:buNone/>
            </a:pPr>
            <a:r>
              <a:rPr lang="cs-CZ" b="1" i="1" dirty="0"/>
              <a:t>Co je to láska? </a:t>
            </a:r>
            <a:endParaRPr lang="cs-CZ" b="1" i="1" dirty="0" smtClean="0"/>
          </a:p>
          <a:p>
            <a:r>
              <a:rPr lang="cs-CZ" dirty="0" smtClean="0"/>
              <a:t>Když </a:t>
            </a:r>
            <a:r>
              <a:rPr lang="cs-CZ" dirty="0"/>
              <a:t>tě má někdo rád. </a:t>
            </a:r>
            <a:r>
              <a:rPr lang="cs-CZ" i="1" dirty="0"/>
              <a:t>(</a:t>
            </a:r>
            <a:r>
              <a:rPr lang="cs-CZ" i="1" dirty="0" err="1"/>
              <a:t>Jonášek</a:t>
            </a:r>
            <a:r>
              <a:rPr lang="cs-CZ" i="1" dirty="0"/>
              <a:t> 1.B</a:t>
            </a:r>
            <a:r>
              <a:rPr lang="cs-CZ" i="1" dirty="0" smtClean="0"/>
              <a:t>)</a:t>
            </a:r>
          </a:p>
          <a:p>
            <a:r>
              <a:rPr lang="cs-CZ" dirty="0" smtClean="0"/>
              <a:t> </a:t>
            </a:r>
            <a:r>
              <a:rPr lang="cs-CZ" dirty="0"/>
              <a:t>Je to to, že se někdo ožení. </a:t>
            </a:r>
            <a:r>
              <a:rPr lang="cs-CZ" i="1" dirty="0"/>
              <a:t>(Tomášek 1.B)</a:t>
            </a:r>
            <a:r>
              <a:rPr lang="cs-CZ" b="1" i="1" dirty="0"/>
              <a:t> </a:t>
            </a:r>
            <a:endParaRPr lang="cs-CZ" b="1" i="1" dirty="0" smtClean="0"/>
          </a:p>
          <a:p>
            <a:r>
              <a:rPr lang="cs-CZ" dirty="0" smtClean="0"/>
              <a:t>Že </a:t>
            </a:r>
            <a:r>
              <a:rPr lang="cs-CZ" dirty="0"/>
              <a:t>jsou oba v posteli.</a:t>
            </a:r>
            <a:r>
              <a:rPr lang="cs-CZ" i="1" dirty="0"/>
              <a:t> (</a:t>
            </a:r>
            <a:r>
              <a:rPr lang="cs-CZ" i="1" dirty="0" err="1"/>
              <a:t>Viki</a:t>
            </a:r>
            <a:r>
              <a:rPr lang="cs-CZ" i="1" dirty="0"/>
              <a:t> 1.A)</a:t>
            </a:r>
            <a:r>
              <a:rPr lang="cs-CZ" dirty="0"/>
              <a:t> </a:t>
            </a:r>
            <a:endParaRPr lang="cs-CZ" b="1" i="1" dirty="0"/>
          </a:p>
          <a:p>
            <a:pPr marL="0" indent="0">
              <a:buNone/>
            </a:pPr>
            <a:r>
              <a:rPr lang="cs-CZ" b="1" i="1" dirty="0" smtClean="0"/>
              <a:t>Jak </a:t>
            </a:r>
            <a:r>
              <a:rPr lang="cs-CZ" b="1" i="1" dirty="0"/>
              <a:t>vznikají děti?</a:t>
            </a:r>
            <a:endParaRPr lang="cs-CZ" dirty="0"/>
          </a:p>
          <a:p>
            <a:r>
              <a:rPr lang="cs-CZ" dirty="0" smtClean="0"/>
              <a:t>V</a:t>
            </a:r>
            <a:r>
              <a:rPr lang="cs-CZ" dirty="0"/>
              <a:t> bříšku. </a:t>
            </a:r>
            <a:r>
              <a:rPr lang="cs-CZ" i="1" dirty="0"/>
              <a:t>(Adámek 1.B)</a:t>
            </a:r>
            <a:endParaRPr lang="cs-CZ" dirty="0"/>
          </a:p>
          <a:p>
            <a:pPr marL="0" indent="0">
              <a:buNone/>
            </a:pPr>
            <a:r>
              <a:rPr lang="cs-CZ" b="1" i="1" dirty="0" smtClean="0"/>
              <a:t>Nosí </a:t>
            </a:r>
            <a:r>
              <a:rPr lang="cs-CZ" b="1" i="1" dirty="0"/>
              <a:t>děti čáp?</a:t>
            </a:r>
            <a:endParaRPr lang="cs-CZ" dirty="0"/>
          </a:p>
          <a:p>
            <a:r>
              <a:rPr lang="cs-CZ" dirty="0" smtClean="0"/>
              <a:t>Ne</a:t>
            </a:r>
            <a:r>
              <a:rPr lang="cs-CZ" dirty="0"/>
              <a:t>, nenosí.</a:t>
            </a:r>
            <a:r>
              <a:rPr lang="cs-CZ" i="1" dirty="0"/>
              <a:t> (Viky 1.A)</a:t>
            </a:r>
            <a:endParaRPr lang="cs-CZ" dirty="0"/>
          </a:p>
          <a:p>
            <a:pPr marL="0" indent="0">
              <a:buNone/>
            </a:pPr>
            <a:r>
              <a:rPr lang="cs-CZ" b="1" i="1" dirty="0"/>
              <a:t>Proč chodíme do školy?</a:t>
            </a:r>
            <a:endParaRPr lang="cs-CZ" dirty="0"/>
          </a:p>
          <a:p>
            <a:r>
              <a:rPr lang="cs-CZ" dirty="0"/>
              <a:t>Aby jsme byli chytří. </a:t>
            </a:r>
            <a:r>
              <a:rPr lang="cs-CZ" i="1" dirty="0"/>
              <a:t>(Pavlínka 1.B)</a:t>
            </a:r>
            <a:endParaRPr lang="cs-CZ" dirty="0"/>
          </a:p>
          <a:p>
            <a:r>
              <a:rPr lang="cs-CZ" dirty="0"/>
              <a:t>Aby jsme se něco naučili. </a:t>
            </a:r>
            <a:r>
              <a:rPr lang="cs-CZ" i="1" dirty="0"/>
              <a:t>(Viky 1.A)</a:t>
            </a:r>
            <a:endParaRPr lang="cs-CZ" dirty="0"/>
          </a:p>
          <a:p>
            <a:pPr marL="0" indent="0">
              <a:buNone/>
            </a:pPr>
            <a:endParaRPr lang="cs-CZ" dirty="0"/>
          </a:p>
        </p:txBody>
      </p:sp>
      <p:sp>
        <p:nvSpPr>
          <p:cNvPr id="7" name="TextovéPole 6"/>
          <p:cNvSpPr txBox="1"/>
          <p:nvPr/>
        </p:nvSpPr>
        <p:spPr>
          <a:xfrm>
            <a:off x="3108961" y="9548949"/>
            <a:ext cx="301686" cy="369332"/>
          </a:xfrm>
          <a:prstGeom prst="rect">
            <a:avLst/>
          </a:prstGeom>
          <a:noFill/>
        </p:spPr>
        <p:txBody>
          <a:bodyPr wrap="none" rtlCol="0">
            <a:spAutoFit/>
          </a:bodyPr>
          <a:lstStyle/>
          <a:p>
            <a:r>
              <a:rPr lang="cs-CZ" dirty="0"/>
              <a:t>1</a:t>
            </a:r>
          </a:p>
        </p:txBody>
      </p:sp>
    </p:spTree>
    <p:extLst>
      <p:ext uri="{BB962C8B-B14F-4D97-AF65-F5344CB8AC3E}">
        <p14:creationId xmlns:p14="http://schemas.microsoft.com/office/powerpoint/2010/main" val="4262162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2514" y="222069"/>
            <a:ext cx="5863999" cy="1293222"/>
          </a:xfrm>
        </p:spPr>
        <p:txBody>
          <a:bodyPr/>
          <a:lstStyle/>
          <a:p>
            <a:r>
              <a:rPr lang="cs-CZ" dirty="0" smtClean="0"/>
              <a:t>2 učitelé – oba sportovci, oba nás mají z tělocviku, ale každý je jiný.</a:t>
            </a:r>
            <a:endParaRPr lang="cs-CZ" dirty="0"/>
          </a:p>
        </p:txBody>
      </p:sp>
      <p:sp>
        <p:nvSpPr>
          <p:cNvPr id="3" name="Zástupný symbol pro obsah 2"/>
          <p:cNvSpPr>
            <a:spLocks noGrp="1"/>
          </p:cNvSpPr>
          <p:nvPr>
            <p:ph sz="half" idx="1"/>
          </p:nvPr>
        </p:nvSpPr>
        <p:spPr>
          <a:xfrm>
            <a:off x="342695" y="1631174"/>
            <a:ext cx="3111818" cy="7029500"/>
          </a:xfrm>
        </p:spPr>
        <p:txBody>
          <a:bodyPr>
            <a:normAutofit fontScale="92500" lnSpcReduction="20000"/>
          </a:bodyPr>
          <a:lstStyle/>
          <a:p>
            <a:pPr marL="0" indent="0">
              <a:buNone/>
            </a:pPr>
            <a:r>
              <a:rPr lang="cs-CZ" u="sng" dirty="0"/>
              <a:t>Rozhovor s panem učitelem Kubíčkem</a:t>
            </a:r>
            <a:endParaRPr lang="cs-CZ" dirty="0"/>
          </a:p>
          <a:p>
            <a:pPr lvl="0"/>
            <a:r>
              <a:rPr lang="cs-CZ" i="1" dirty="0"/>
              <a:t>Učil jste někdy na jiné škole?</a:t>
            </a:r>
            <a:endParaRPr lang="cs-CZ" dirty="0"/>
          </a:p>
          <a:p>
            <a:pPr marL="0" indent="0">
              <a:buNone/>
            </a:pPr>
            <a:r>
              <a:rPr lang="cs-CZ" dirty="0"/>
              <a:t>Ano, učil.</a:t>
            </a:r>
          </a:p>
          <a:p>
            <a:pPr lvl="0"/>
            <a:r>
              <a:rPr lang="cs-CZ" i="1" dirty="0"/>
              <a:t>Kolik let už učíte?</a:t>
            </a:r>
            <a:endParaRPr lang="cs-CZ" dirty="0"/>
          </a:p>
          <a:p>
            <a:pPr marL="0" indent="0">
              <a:buNone/>
            </a:pPr>
            <a:r>
              <a:rPr lang="cs-CZ" dirty="0"/>
              <a:t>No, už to bude 36 let. </a:t>
            </a:r>
          </a:p>
          <a:p>
            <a:pPr marL="0" lvl="0" indent="0">
              <a:buNone/>
            </a:pPr>
            <a:r>
              <a:rPr lang="cs-CZ" i="1" dirty="0"/>
              <a:t>Jaký sport máte nejraději?</a:t>
            </a:r>
            <a:endParaRPr lang="cs-CZ" dirty="0"/>
          </a:p>
          <a:p>
            <a:r>
              <a:rPr lang="cs-CZ" dirty="0"/>
              <a:t>Rád lyžuju a </a:t>
            </a:r>
            <a:r>
              <a:rPr lang="cs-CZ" dirty="0" err="1"/>
              <a:t>běžkařím</a:t>
            </a:r>
            <a:r>
              <a:rPr lang="cs-CZ" dirty="0"/>
              <a:t>.</a:t>
            </a:r>
          </a:p>
          <a:p>
            <a:pPr marL="0" lvl="0" indent="0">
              <a:buNone/>
            </a:pPr>
            <a:r>
              <a:rPr lang="cs-CZ" i="1" dirty="0"/>
              <a:t>Kde lyžujete nejraději a proč zrovna tam?</a:t>
            </a:r>
            <a:endParaRPr lang="cs-CZ" dirty="0"/>
          </a:p>
          <a:p>
            <a:r>
              <a:rPr lang="cs-CZ" dirty="0"/>
              <a:t>Nejraději v Alpách, hlavně kvůli dlouhým sjezdovkám a krásné přírodě.</a:t>
            </a:r>
          </a:p>
          <a:p>
            <a:pPr marL="0" lvl="0" indent="0">
              <a:buNone/>
            </a:pPr>
            <a:r>
              <a:rPr lang="cs-CZ" i="1" dirty="0"/>
              <a:t>Vyhrál jste někdy nějakou cenu v lyžování?</a:t>
            </a:r>
            <a:endParaRPr lang="cs-CZ" dirty="0"/>
          </a:p>
          <a:p>
            <a:r>
              <a:rPr lang="cs-CZ" dirty="0"/>
              <a:t>Jako malý jsem vyhrával hodně ceny na běžkách a ve sjezdovém lyžování, teď lyžuju jen rekreačně.</a:t>
            </a:r>
          </a:p>
          <a:p>
            <a:pPr marL="0" lvl="0" indent="0">
              <a:buNone/>
            </a:pPr>
            <a:r>
              <a:rPr lang="cs-CZ" i="1" dirty="0"/>
              <a:t>Vyhrával jste i v jiným sportech kromě lyžování?</a:t>
            </a:r>
            <a:endParaRPr lang="cs-CZ" dirty="0"/>
          </a:p>
          <a:p>
            <a:r>
              <a:rPr lang="cs-CZ" dirty="0"/>
              <a:t>Na vysoké škole jsme vyhráli mistrovství v košíkové a hodně cen v atletice, ale ty si už přesně nepamatuju.</a:t>
            </a:r>
          </a:p>
          <a:p>
            <a:endParaRPr lang="cs-CZ" dirty="0"/>
          </a:p>
        </p:txBody>
      </p:sp>
      <p:sp>
        <p:nvSpPr>
          <p:cNvPr id="4" name="Zástupný symbol pro obsah 3"/>
          <p:cNvSpPr>
            <a:spLocks noGrp="1"/>
          </p:cNvSpPr>
          <p:nvPr>
            <p:ph sz="half" idx="2"/>
          </p:nvPr>
        </p:nvSpPr>
        <p:spPr>
          <a:xfrm>
            <a:off x="3454513" y="4269871"/>
            <a:ext cx="2914650" cy="5527272"/>
          </a:xfrm>
        </p:spPr>
        <p:txBody>
          <a:bodyPr>
            <a:normAutofit fontScale="92500" lnSpcReduction="20000"/>
          </a:bodyPr>
          <a:lstStyle/>
          <a:p>
            <a:pPr marL="0" indent="0">
              <a:buNone/>
            </a:pPr>
            <a:r>
              <a:rPr lang="cs-CZ" u="sng" dirty="0"/>
              <a:t>Rozhovor s panem učitelem Zapletalem:</a:t>
            </a:r>
            <a:endParaRPr lang="cs-CZ" dirty="0"/>
          </a:p>
          <a:p>
            <a:pPr lvl="0"/>
            <a:r>
              <a:rPr lang="cs-CZ" i="1" dirty="0"/>
              <a:t>Učil jste někdy na nějaké jiné škole?</a:t>
            </a:r>
            <a:endParaRPr lang="cs-CZ" dirty="0"/>
          </a:p>
          <a:p>
            <a:pPr marL="0" indent="0">
              <a:buNone/>
            </a:pPr>
            <a:r>
              <a:rPr lang="cs-CZ" dirty="0"/>
              <a:t>Ano, ale ne jako učitel. Vedl jsem v Českých Budějovicích volejbalový kroužek.</a:t>
            </a:r>
          </a:p>
          <a:p>
            <a:pPr lvl="0"/>
            <a:r>
              <a:rPr lang="cs-CZ" i="1" dirty="0"/>
              <a:t>Vyhrál jste někdy nějakou medaili?</a:t>
            </a:r>
            <a:endParaRPr lang="cs-CZ" dirty="0"/>
          </a:p>
          <a:p>
            <a:pPr marL="0" indent="0">
              <a:buNone/>
            </a:pPr>
            <a:r>
              <a:rPr lang="cs-CZ" dirty="0"/>
              <a:t>Bylo toho hodně. Dvakrát ligu a tak dále, ale dohromady mám okolo deseti medailí.</a:t>
            </a:r>
          </a:p>
          <a:p>
            <a:pPr lvl="0"/>
            <a:r>
              <a:rPr lang="cs-CZ" i="1" dirty="0"/>
              <a:t>Baví Vás i nějaký jiný sport než volejbal?</a:t>
            </a:r>
            <a:endParaRPr lang="cs-CZ" dirty="0"/>
          </a:p>
          <a:p>
            <a:pPr marL="0" indent="0">
              <a:buNone/>
            </a:pPr>
            <a:r>
              <a:rPr lang="cs-CZ" dirty="0"/>
              <a:t>Hraju tenis, ale jen amatérsky.</a:t>
            </a:r>
          </a:p>
          <a:p>
            <a:pPr lvl="0"/>
            <a:r>
              <a:rPr lang="cs-CZ" i="1" dirty="0"/>
              <a:t>Co děláte rád ve volném čase? </a:t>
            </a:r>
            <a:endParaRPr lang="cs-CZ" dirty="0"/>
          </a:p>
          <a:p>
            <a:pPr marL="0" indent="0">
              <a:buNone/>
            </a:pPr>
            <a:r>
              <a:rPr lang="cs-CZ" dirty="0"/>
              <a:t>Rád chodím do </a:t>
            </a:r>
            <a:r>
              <a:rPr lang="cs-CZ" dirty="0" err="1"/>
              <a:t>fitka</a:t>
            </a:r>
            <a:r>
              <a:rPr lang="cs-CZ" dirty="0"/>
              <a:t>.</a:t>
            </a:r>
          </a:p>
          <a:p>
            <a:endParaRPr lang="cs-CZ" dirty="0"/>
          </a:p>
        </p:txBody>
      </p:sp>
      <p:pic>
        <p:nvPicPr>
          <p:cNvPr id="2050" name="Picture 2" descr="Související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299488" y="1552797"/>
            <a:ext cx="1859068" cy="2512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uvisející obrázek"/>
          <p:cNvPicPr>
            <a:picLocks noChangeAspect="1" noChangeArrowheads="1"/>
          </p:cNvPicPr>
          <p:nvPr/>
        </p:nvPicPr>
        <p:blipFill rotWithShape="1">
          <a:blip r:embed="rId4">
            <a:extLst>
              <a:ext uri="{28A0092B-C50C-407E-A947-70E740481C1C}">
                <a14:useLocalDpi xmlns:a14="http://schemas.microsoft.com/office/drawing/2010/main" val="0"/>
              </a:ext>
            </a:extLst>
          </a:blip>
          <a:srcRect l="5157" r="1348" b="6963"/>
          <a:stretch/>
        </p:blipFill>
        <p:spPr bwMode="auto">
          <a:xfrm>
            <a:off x="741093" y="8255725"/>
            <a:ext cx="1780038" cy="1476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152827" y="9536668"/>
            <a:ext cx="301686" cy="369332"/>
          </a:xfrm>
          <a:prstGeom prst="rect">
            <a:avLst/>
          </a:prstGeom>
          <a:noFill/>
        </p:spPr>
        <p:txBody>
          <a:bodyPr wrap="none" rtlCol="0">
            <a:spAutoFit/>
          </a:bodyPr>
          <a:lstStyle/>
          <a:p>
            <a:r>
              <a:rPr lang="cs-CZ" dirty="0"/>
              <a:t>2</a:t>
            </a:r>
          </a:p>
        </p:txBody>
      </p:sp>
    </p:spTree>
    <p:extLst>
      <p:ext uri="{BB962C8B-B14F-4D97-AF65-F5344CB8AC3E}">
        <p14:creationId xmlns:p14="http://schemas.microsoft.com/office/powerpoint/2010/main" val="1379385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261257" y="97558"/>
            <a:ext cx="3111818" cy="7955280"/>
          </a:xfrm>
        </p:spPr>
        <p:txBody>
          <a:bodyPr>
            <a:normAutofit fontScale="40000" lnSpcReduction="20000"/>
          </a:bodyPr>
          <a:lstStyle/>
          <a:p>
            <a:pPr marL="0" indent="0">
              <a:buNone/>
            </a:pPr>
            <a:r>
              <a:rPr lang="cs-CZ" sz="4500" u="sng" dirty="0"/>
              <a:t>Mini kvíz</a:t>
            </a:r>
            <a:endParaRPr lang="cs-CZ" sz="4500" dirty="0"/>
          </a:p>
          <a:p>
            <a:pPr marL="0" lvl="0" indent="0">
              <a:buNone/>
            </a:pPr>
            <a:r>
              <a:rPr lang="cs-CZ" sz="4000" i="1" dirty="0" smtClean="0"/>
              <a:t>1. Jaký </a:t>
            </a:r>
            <a:r>
              <a:rPr lang="cs-CZ" sz="4000" i="1" dirty="0"/>
              <a:t>sport trénuje paní učitelka </a:t>
            </a:r>
            <a:r>
              <a:rPr lang="cs-CZ" sz="4000" i="1" dirty="0" smtClean="0"/>
              <a:t>Mikešová?</a:t>
            </a:r>
            <a:endParaRPr lang="cs-CZ" sz="4000" dirty="0"/>
          </a:p>
          <a:p>
            <a:pPr marL="0" lvl="0" indent="0">
              <a:buNone/>
            </a:pPr>
            <a:r>
              <a:rPr lang="cs-CZ" sz="4000" dirty="0" smtClean="0"/>
              <a:t>a)  judo</a:t>
            </a:r>
            <a:r>
              <a:rPr lang="cs-CZ" sz="4000" dirty="0"/>
              <a:t>			</a:t>
            </a:r>
            <a:endParaRPr lang="cs-CZ" sz="4000" dirty="0" smtClean="0"/>
          </a:p>
          <a:p>
            <a:pPr marL="0" lvl="0" indent="0">
              <a:buNone/>
            </a:pPr>
            <a:r>
              <a:rPr lang="cs-CZ" sz="4000" dirty="0" smtClean="0"/>
              <a:t>b)  karate </a:t>
            </a:r>
          </a:p>
          <a:p>
            <a:pPr marL="0" lvl="0" indent="0">
              <a:buNone/>
            </a:pPr>
            <a:r>
              <a:rPr lang="cs-CZ" sz="4000" dirty="0"/>
              <a:t>c</a:t>
            </a:r>
            <a:r>
              <a:rPr lang="cs-CZ" sz="4000" dirty="0" smtClean="0"/>
              <a:t>)  aikido </a:t>
            </a:r>
          </a:p>
          <a:p>
            <a:pPr marL="0" indent="0">
              <a:buNone/>
            </a:pPr>
            <a:r>
              <a:rPr lang="cs-CZ" sz="4000" dirty="0" smtClean="0"/>
              <a:t>2.  </a:t>
            </a:r>
            <a:r>
              <a:rPr lang="cs-CZ" sz="4000" i="1" dirty="0"/>
              <a:t>Jaké předměty učí pan učitel </a:t>
            </a:r>
            <a:r>
              <a:rPr lang="cs-CZ" sz="4000" i="1" dirty="0" err="1"/>
              <a:t>Jakůbek</a:t>
            </a:r>
            <a:r>
              <a:rPr lang="cs-CZ" sz="4000" i="1" dirty="0" smtClean="0"/>
              <a:t>?</a:t>
            </a:r>
            <a:r>
              <a:rPr lang="cs-CZ" sz="4000" dirty="0"/>
              <a:t> </a:t>
            </a:r>
            <a:endParaRPr lang="cs-CZ" sz="4000" dirty="0" smtClean="0"/>
          </a:p>
          <a:p>
            <a:pPr marL="0" indent="0">
              <a:buNone/>
            </a:pPr>
            <a:r>
              <a:rPr lang="cs-CZ" sz="4000" dirty="0" smtClean="0"/>
              <a:t>a</a:t>
            </a:r>
            <a:r>
              <a:rPr lang="cs-CZ" sz="4000" dirty="0"/>
              <a:t>) </a:t>
            </a:r>
            <a:r>
              <a:rPr lang="cs-CZ" sz="4000" dirty="0" smtClean="0"/>
              <a:t> přírodopis </a:t>
            </a:r>
            <a:r>
              <a:rPr lang="cs-CZ" sz="4000" dirty="0"/>
              <a:t>a </a:t>
            </a:r>
            <a:r>
              <a:rPr lang="cs-CZ" sz="4000" dirty="0" smtClean="0"/>
              <a:t>dějepis </a:t>
            </a:r>
          </a:p>
          <a:p>
            <a:pPr marL="0" indent="0">
              <a:buNone/>
            </a:pPr>
            <a:r>
              <a:rPr lang="cs-CZ" sz="4000" dirty="0" smtClean="0"/>
              <a:t>b)  češtinu </a:t>
            </a:r>
            <a:r>
              <a:rPr lang="cs-CZ" sz="4000" dirty="0"/>
              <a:t>a tělocvik</a:t>
            </a:r>
          </a:p>
          <a:p>
            <a:pPr marL="0" lvl="0" indent="0">
              <a:buNone/>
            </a:pPr>
            <a:r>
              <a:rPr lang="cs-CZ" sz="4000" dirty="0" smtClean="0"/>
              <a:t>c)  češtinu </a:t>
            </a:r>
            <a:r>
              <a:rPr lang="cs-CZ" sz="4000" dirty="0"/>
              <a:t>a </a:t>
            </a:r>
            <a:r>
              <a:rPr lang="cs-CZ" sz="4000" dirty="0" smtClean="0"/>
              <a:t>dějepis</a:t>
            </a:r>
            <a:endParaRPr lang="cs-CZ" sz="4000" dirty="0"/>
          </a:p>
          <a:p>
            <a:pPr marL="0" lvl="0" indent="0">
              <a:buNone/>
            </a:pPr>
            <a:r>
              <a:rPr lang="cs-CZ" sz="4000" i="1" dirty="0" smtClean="0"/>
              <a:t>3. V </a:t>
            </a:r>
            <a:r>
              <a:rPr lang="cs-CZ" sz="4000" i="1" dirty="0"/>
              <a:t>jakém městě byli letos deváťáci na exkurzi?</a:t>
            </a:r>
            <a:r>
              <a:rPr lang="cs-CZ" sz="4000" dirty="0"/>
              <a:t>  </a:t>
            </a:r>
            <a:endParaRPr lang="cs-CZ" sz="4000" dirty="0" smtClean="0"/>
          </a:p>
          <a:p>
            <a:pPr marL="0" lvl="0" indent="0">
              <a:buNone/>
            </a:pPr>
            <a:r>
              <a:rPr lang="cs-CZ" sz="4000" dirty="0" smtClean="0"/>
              <a:t>a)  v</a:t>
            </a:r>
            <a:r>
              <a:rPr lang="cs-CZ" sz="4000" dirty="0"/>
              <a:t> Ostravě </a:t>
            </a:r>
            <a:endParaRPr lang="cs-CZ" sz="4000" dirty="0" smtClean="0"/>
          </a:p>
          <a:p>
            <a:pPr marL="0" lvl="0" indent="0">
              <a:buNone/>
            </a:pPr>
            <a:r>
              <a:rPr lang="cs-CZ" sz="4000" dirty="0" smtClean="0"/>
              <a:t>b)  v</a:t>
            </a:r>
            <a:r>
              <a:rPr lang="cs-CZ" sz="4000" dirty="0"/>
              <a:t> Brně </a:t>
            </a:r>
            <a:endParaRPr lang="cs-CZ" sz="4000" dirty="0" smtClean="0"/>
          </a:p>
          <a:p>
            <a:pPr marL="0" lvl="0" indent="0">
              <a:buNone/>
            </a:pPr>
            <a:r>
              <a:rPr lang="cs-CZ" sz="4000" dirty="0" smtClean="0"/>
              <a:t>c)  v</a:t>
            </a:r>
            <a:r>
              <a:rPr lang="cs-CZ" sz="4000" dirty="0"/>
              <a:t> Praze 		</a:t>
            </a:r>
            <a:endParaRPr lang="cs-CZ" sz="4000" dirty="0" smtClean="0"/>
          </a:p>
          <a:p>
            <a:pPr marL="0" lvl="0" indent="0">
              <a:buNone/>
            </a:pPr>
            <a:r>
              <a:rPr lang="cs-CZ" sz="4000" dirty="0" smtClean="0"/>
              <a:t>4. </a:t>
            </a:r>
            <a:r>
              <a:rPr lang="cs-CZ" sz="4000" i="1" dirty="0"/>
              <a:t>Kolik učitelů vlastně učí na naší škole</a:t>
            </a:r>
            <a:r>
              <a:rPr lang="cs-CZ" sz="4000" i="1" dirty="0" smtClean="0"/>
              <a:t>?</a:t>
            </a:r>
            <a:r>
              <a:rPr lang="cs-CZ" sz="4000" dirty="0"/>
              <a:t>	</a:t>
            </a:r>
          </a:p>
          <a:p>
            <a:pPr marL="0" lvl="0" indent="0">
              <a:buNone/>
            </a:pPr>
            <a:r>
              <a:rPr lang="cs-CZ" sz="4000" dirty="0" smtClean="0"/>
              <a:t>a</a:t>
            </a:r>
            <a:r>
              <a:rPr lang="cs-CZ" sz="4000" dirty="0"/>
              <a:t>) </a:t>
            </a:r>
            <a:r>
              <a:rPr lang="cs-CZ" sz="4000" dirty="0" smtClean="0"/>
              <a:t> </a:t>
            </a:r>
            <a:r>
              <a:rPr lang="cs-CZ" sz="4000" dirty="0"/>
              <a:t>37				</a:t>
            </a:r>
          </a:p>
          <a:p>
            <a:pPr marL="0" lvl="0" indent="0">
              <a:buNone/>
            </a:pPr>
            <a:r>
              <a:rPr lang="cs-CZ" sz="4000" dirty="0" smtClean="0"/>
              <a:t>b</a:t>
            </a:r>
            <a:r>
              <a:rPr lang="cs-CZ" sz="4000" dirty="0"/>
              <a:t>) </a:t>
            </a:r>
            <a:r>
              <a:rPr lang="cs-CZ" sz="4000" dirty="0" smtClean="0"/>
              <a:t> </a:t>
            </a:r>
            <a:r>
              <a:rPr lang="cs-CZ" sz="4000" dirty="0"/>
              <a:t>35				</a:t>
            </a:r>
          </a:p>
          <a:p>
            <a:pPr marL="0" lvl="0" indent="0">
              <a:buNone/>
            </a:pPr>
            <a:r>
              <a:rPr lang="cs-CZ" sz="4000" dirty="0" smtClean="0"/>
              <a:t>c</a:t>
            </a:r>
            <a:r>
              <a:rPr lang="cs-CZ" sz="4000" dirty="0"/>
              <a:t>) </a:t>
            </a:r>
            <a:r>
              <a:rPr lang="cs-CZ" sz="4000" dirty="0" smtClean="0"/>
              <a:t> </a:t>
            </a:r>
            <a:r>
              <a:rPr lang="cs-CZ" sz="4000" dirty="0"/>
              <a:t>34				</a:t>
            </a:r>
          </a:p>
          <a:p>
            <a:pPr marL="0" lvl="0" indent="0">
              <a:buNone/>
            </a:pPr>
            <a:r>
              <a:rPr lang="cs-CZ" sz="4000" i="1" dirty="0" smtClean="0"/>
              <a:t>5. Jaké </a:t>
            </a:r>
            <a:r>
              <a:rPr lang="cs-CZ" sz="4000" i="1" dirty="0"/>
              <a:t>povolání vykonával ještě nedávno pan učitel Loun?</a:t>
            </a:r>
            <a:r>
              <a:rPr lang="cs-CZ" sz="4000" dirty="0"/>
              <a:t> 	</a:t>
            </a:r>
            <a:endParaRPr lang="cs-CZ" sz="4000" dirty="0" smtClean="0"/>
          </a:p>
          <a:p>
            <a:pPr marL="0" lvl="0" indent="0">
              <a:buNone/>
            </a:pPr>
            <a:r>
              <a:rPr lang="cs-CZ" sz="4000" dirty="0" smtClean="0"/>
              <a:t>a) astronaut </a:t>
            </a:r>
          </a:p>
          <a:p>
            <a:pPr marL="0" lvl="0" indent="0">
              <a:buNone/>
            </a:pPr>
            <a:r>
              <a:rPr lang="cs-CZ" sz="4000" dirty="0" smtClean="0"/>
              <a:t>b) politik</a:t>
            </a:r>
          </a:p>
          <a:p>
            <a:pPr marL="0" lvl="0" indent="0">
              <a:buNone/>
            </a:pPr>
            <a:r>
              <a:rPr lang="cs-CZ" sz="4000" dirty="0" smtClean="0"/>
              <a:t>c) policista </a:t>
            </a:r>
          </a:p>
          <a:p>
            <a:pPr marL="0" lvl="0" indent="0">
              <a:buNone/>
            </a:pPr>
            <a:r>
              <a:rPr lang="cs-CZ" sz="4000" dirty="0" smtClean="0"/>
              <a:t>6.   </a:t>
            </a:r>
            <a:r>
              <a:rPr lang="cs-CZ" sz="4000" i="1" dirty="0" smtClean="0"/>
              <a:t>Jak </a:t>
            </a:r>
            <a:r>
              <a:rPr lang="cs-CZ" sz="4000" i="1" dirty="0"/>
              <a:t>se jmenuje naše škola</a:t>
            </a:r>
            <a:r>
              <a:rPr lang="cs-CZ" sz="4000" i="1" dirty="0" smtClean="0"/>
              <a:t>?</a:t>
            </a:r>
            <a:r>
              <a:rPr lang="cs-CZ" sz="4000" dirty="0"/>
              <a:t>	</a:t>
            </a:r>
          </a:p>
          <a:p>
            <a:pPr marL="0" lvl="0" indent="0">
              <a:buNone/>
            </a:pPr>
            <a:r>
              <a:rPr lang="cs-CZ" sz="4000" dirty="0" smtClean="0"/>
              <a:t>a</a:t>
            </a:r>
            <a:r>
              <a:rPr lang="cs-CZ" sz="4000" dirty="0"/>
              <a:t>) </a:t>
            </a:r>
            <a:r>
              <a:rPr lang="cs-CZ" sz="4000" dirty="0" smtClean="0"/>
              <a:t> </a:t>
            </a:r>
            <a:r>
              <a:rPr lang="cs-CZ" sz="4000" dirty="0"/>
              <a:t>ZŠ Dr. Hrubého</a:t>
            </a:r>
          </a:p>
          <a:p>
            <a:pPr marL="0" lvl="0" indent="0">
              <a:buNone/>
            </a:pPr>
            <a:r>
              <a:rPr lang="cs-CZ" sz="4000" dirty="0" smtClean="0"/>
              <a:t>b</a:t>
            </a:r>
            <a:r>
              <a:rPr lang="cs-CZ" sz="4000" dirty="0"/>
              <a:t>) </a:t>
            </a:r>
            <a:r>
              <a:rPr lang="cs-CZ" sz="4000" dirty="0" smtClean="0"/>
              <a:t> </a:t>
            </a:r>
            <a:r>
              <a:rPr lang="cs-CZ" sz="4000" dirty="0"/>
              <a:t>ZŠ Fr. Hrubína</a:t>
            </a:r>
          </a:p>
          <a:p>
            <a:pPr marL="0" lvl="0" indent="0">
              <a:buNone/>
            </a:pPr>
            <a:r>
              <a:rPr lang="cs-CZ" sz="4000" dirty="0" smtClean="0"/>
              <a:t>c</a:t>
            </a:r>
            <a:r>
              <a:rPr lang="cs-CZ" sz="4000" dirty="0"/>
              <a:t>) </a:t>
            </a:r>
            <a:r>
              <a:rPr lang="cs-CZ" sz="4000" dirty="0" smtClean="0"/>
              <a:t> </a:t>
            </a:r>
            <a:r>
              <a:rPr lang="cs-CZ" sz="4000" dirty="0"/>
              <a:t>ZŠ Svatoplukova</a:t>
            </a:r>
          </a:p>
          <a:p>
            <a:endParaRPr lang="cs-CZ" dirty="0"/>
          </a:p>
        </p:txBody>
      </p:sp>
      <p:sp>
        <p:nvSpPr>
          <p:cNvPr id="4" name="Zástupný symbol pro obsah 3"/>
          <p:cNvSpPr>
            <a:spLocks noGrp="1"/>
          </p:cNvSpPr>
          <p:nvPr>
            <p:ph sz="half" idx="2"/>
          </p:nvPr>
        </p:nvSpPr>
        <p:spPr>
          <a:xfrm>
            <a:off x="3471863" y="2598281"/>
            <a:ext cx="3124880" cy="7185799"/>
          </a:xfrm>
        </p:spPr>
        <p:txBody>
          <a:bodyPr>
            <a:normAutofit fontScale="40000" lnSpcReduction="20000"/>
          </a:bodyPr>
          <a:lstStyle/>
          <a:p>
            <a:pPr marL="0" indent="0">
              <a:buNone/>
            </a:pPr>
            <a:r>
              <a:rPr lang="cs-CZ" sz="4800" u="sng" dirty="0"/>
              <a:t>Zajímavosti o České republice a </a:t>
            </a:r>
            <a:r>
              <a:rPr lang="cs-CZ" sz="4800" u="sng" dirty="0" smtClean="0"/>
              <a:t>Češích. Zajímavosti</a:t>
            </a:r>
            <a:r>
              <a:rPr lang="cs-CZ" sz="4800" u="sng" dirty="0"/>
              <a:t>, které Vás určitě ohromí!</a:t>
            </a:r>
            <a:endParaRPr lang="cs-CZ" sz="4800" dirty="0"/>
          </a:p>
          <a:p>
            <a:r>
              <a:rPr lang="cs-CZ" sz="4800" dirty="0"/>
              <a:t> </a:t>
            </a:r>
            <a:r>
              <a:rPr lang="cs-CZ" sz="4500" dirty="0"/>
              <a:t>Čech průměrně vypije 7 piv týdně, i díky tomu jsme první ve světovém žebříčku. </a:t>
            </a:r>
          </a:p>
          <a:p>
            <a:r>
              <a:rPr lang="cs-CZ" sz="4500" dirty="0"/>
              <a:t>Češi byli po Američanech a Sovětech 3. národem v kosmu. </a:t>
            </a:r>
          </a:p>
          <a:p>
            <a:r>
              <a:rPr lang="cs-CZ" sz="4500" dirty="0"/>
              <a:t>Češi patří mezi nejlepší jezdce na koloběžkách na světě. </a:t>
            </a:r>
          </a:p>
          <a:p>
            <a:r>
              <a:rPr lang="cs-CZ" sz="4500" dirty="0"/>
              <a:t>Česko je největším pěstitelem potravinářského máku na světě. </a:t>
            </a:r>
          </a:p>
          <a:p>
            <a:r>
              <a:rPr lang="cs-CZ" sz="4500" dirty="0"/>
              <a:t>V České republice máme také mumie – např. mumie v broumovském klášteře. </a:t>
            </a:r>
          </a:p>
          <a:p>
            <a:r>
              <a:rPr lang="cs-CZ" sz="4500" dirty="0"/>
              <a:t>V naší zemi žije přes 1 100 stoletých lidí. </a:t>
            </a:r>
          </a:p>
          <a:p>
            <a:r>
              <a:rPr lang="cs-CZ" sz="4500" dirty="0"/>
              <a:t>Čeština dala světu slova robot, pistole, dolar, houfnice nebo chřipka. </a:t>
            </a:r>
          </a:p>
          <a:p>
            <a:r>
              <a:rPr lang="cs-CZ" sz="4500" dirty="0" err="1"/>
              <a:t>Chuck</a:t>
            </a:r>
            <a:r>
              <a:rPr lang="cs-CZ" sz="4500" dirty="0"/>
              <a:t> </a:t>
            </a:r>
            <a:r>
              <a:rPr lang="cs-CZ" sz="4500" dirty="0" err="1"/>
              <a:t>Norris</a:t>
            </a:r>
            <a:r>
              <a:rPr lang="cs-CZ" sz="4500" dirty="0"/>
              <a:t> natočil reklamy o českých Vánocích z úcty k tradicím. </a:t>
            </a:r>
          </a:p>
          <a:p>
            <a:r>
              <a:rPr lang="cs-CZ" sz="4500" dirty="0"/>
              <a:t>Pokud by se o titul největšího Čecha všech dob mohl ucházet kdokoliv, zvítězil by s velkou pravděpodobností Jára Cimrman.</a:t>
            </a:r>
          </a:p>
          <a:p>
            <a:pPr marL="0" indent="0">
              <a:buNone/>
            </a:pPr>
            <a:endParaRPr lang="cs-CZ" dirty="0"/>
          </a:p>
        </p:txBody>
      </p:sp>
      <p:pic>
        <p:nvPicPr>
          <p:cNvPr id="3076" name="Picture 4" descr="Výsledek obrázku pro broumovský klášter mum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499" y="97558"/>
            <a:ext cx="3111970" cy="207087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5037199" y="2168434"/>
            <a:ext cx="1696298" cy="246221"/>
          </a:xfrm>
          <a:prstGeom prst="rect">
            <a:avLst/>
          </a:prstGeom>
          <a:noFill/>
        </p:spPr>
        <p:txBody>
          <a:bodyPr wrap="none" rtlCol="0">
            <a:spAutoFit/>
          </a:bodyPr>
          <a:lstStyle/>
          <a:p>
            <a:r>
              <a:rPr lang="cs-CZ" sz="1000" dirty="0" smtClean="0"/>
              <a:t>Mumie – broumovský klášter</a:t>
            </a:r>
            <a:endParaRPr lang="cs-CZ" sz="1000" dirty="0"/>
          </a:p>
        </p:txBody>
      </p:sp>
      <p:pic>
        <p:nvPicPr>
          <p:cNvPr id="3078" name="Picture 6" descr="Výsledek obrázku pro češi v kos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16" y="7793091"/>
            <a:ext cx="2619466" cy="2010156"/>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rot="16200000">
            <a:off x="2144949" y="8642362"/>
            <a:ext cx="1944763" cy="246221"/>
          </a:xfrm>
          <a:prstGeom prst="rect">
            <a:avLst/>
          </a:prstGeom>
          <a:noFill/>
        </p:spPr>
        <p:txBody>
          <a:bodyPr wrap="none" rtlCol="0">
            <a:spAutoFit/>
          </a:bodyPr>
          <a:lstStyle/>
          <a:p>
            <a:r>
              <a:rPr lang="cs-CZ" sz="1000" dirty="0" smtClean="0"/>
              <a:t>Český kosmonaut Vladimír Remek</a:t>
            </a:r>
            <a:endParaRPr lang="cs-CZ" sz="1000" dirty="0"/>
          </a:p>
        </p:txBody>
      </p:sp>
      <p:sp>
        <p:nvSpPr>
          <p:cNvPr id="8" name="TextovéPole 7"/>
          <p:cNvSpPr txBox="1"/>
          <p:nvPr/>
        </p:nvSpPr>
        <p:spPr>
          <a:xfrm>
            <a:off x="3373075" y="9618581"/>
            <a:ext cx="301686" cy="369332"/>
          </a:xfrm>
          <a:prstGeom prst="rect">
            <a:avLst/>
          </a:prstGeom>
          <a:noFill/>
        </p:spPr>
        <p:txBody>
          <a:bodyPr wrap="none" rtlCol="0">
            <a:spAutoFit/>
          </a:bodyPr>
          <a:lstStyle/>
          <a:p>
            <a:r>
              <a:rPr lang="cs-CZ" dirty="0" smtClean="0"/>
              <a:t>3</a:t>
            </a:r>
            <a:endParaRPr lang="cs-CZ" dirty="0"/>
          </a:p>
        </p:txBody>
      </p:sp>
    </p:spTree>
    <p:extLst>
      <p:ext uri="{BB962C8B-B14F-4D97-AF65-F5344CB8AC3E}">
        <p14:creationId xmlns:p14="http://schemas.microsoft.com/office/powerpoint/2010/main" val="894446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Výsledek obrázku pro konturování obliče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71" y="7523212"/>
            <a:ext cx="5122231" cy="320139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sz="half" idx="1"/>
          </p:nvPr>
        </p:nvSpPr>
        <p:spPr>
          <a:xfrm>
            <a:off x="155575" y="2847702"/>
            <a:ext cx="4050665" cy="6688531"/>
          </a:xfrm>
        </p:spPr>
        <p:txBody>
          <a:bodyPr>
            <a:noAutofit/>
          </a:bodyPr>
          <a:lstStyle/>
          <a:p>
            <a:pPr marL="0" indent="0">
              <a:buNone/>
            </a:pPr>
            <a:r>
              <a:rPr lang="cs-CZ" sz="2000" u="sng" dirty="0" smtClean="0"/>
              <a:t>Co se nosí – podzimní móda</a:t>
            </a:r>
          </a:p>
          <a:p>
            <a:pPr marL="0" indent="0" algn="just">
              <a:buNone/>
            </a:pPr>
            <a:r>
              <a:rPr lang="cs-CZ" sz="2000" dirty="0" smtClean="0"/>
              <a:t>Podzimní </a:t>
            </a:r>
            <a:r>
              <a:rPr lang="cs-CZ" sz="2000" dirty="0"/>
              <a:t>paleta deseti odstínů podle newyorských návrhářů tíhne k </a:t>
            </a:r>
            <a:r>
              <a:rPr lang="cs-CZ" sz="2000" i="1" dirty="0"/>
              <a:t>teplým barvám</a:t>
            </a:r>
            <a:r>
              <a:rPr lang="cs-CZ" sz="2000" dirty="0"/>
              <a:t>. Z výrazných sytých odstínů </a:t>
            </a:r>
            <a:r>
              <a:rPr lang="cs-CZ" sz="2000" dirty="0" smtClean="0"/>
              <a:t>jí </a:t>
            </a:r>
            <a:r>
              <a:rPr lang="cs-CZ" sz="2000" dirty="0"/>
              <a:t>dominuje </a:t>
            </a:r>
            <a:r>
              <a:rPr lang="cs-CZ" sz="2000" i="1" dirty="0"/>
              <a:t>tmavě modrá</a:t>
            </a:r>
            <a:r>
              <a:rPr lang="cs-CZ" sz="2000" dirty="0"/>
              <a:t>, </a:t>
            </a:r>
            <a:r>
              <a:rPr lang="cs-CZ" sz="2000" i="1" dirty="0"/>
              <a:t>tradiční vínová</a:t>
            </a:r>
            <a:r>
              <a:rPr lang="cs-CZ" sz="2000" dirty="0"/>
              <a:t>, jasná </a:t>
            </a:r>
            <a:r>
              <a:rPr lang="cs-CZ" sz="2000" i="1" dirty="0"/>
              <a:t>smaragdová</a:t>
            </a:r>
            <a:r>
              <a:rPr lang="cs-CZ" sz="2000" dirty="0"/>
              <a:t> a </a:t>
            </a:r>
            <a:r>
              <a:rPr lang="cs-CZ" sz="2000" i="1" dirty="0"/>
              <a:t>cihlový odstín</a:t>
            </a:r>
            <a:r>
              <a:rPr lang="cs-CZ" sz="2000" dirty="0"/>
              <a:t>. Na první pohled nesourodé odstíny však spolu vytváří dokonalou souhru. Výrazně propojují neutrální barvy jako </a:t>
            </a:r>
            <a:r>
              <a:rPr lang="cs-CZ" sz="2000" i="1" dirty="0"/>
              <a:t>jemná baby růžová </a:t>
            </a:r>
            <a:r>
              <a:rPr lang="cs-CZ" sz="2000" dirty="0"/>
              <a:t>a </a:t>
            </a:r>
            <a:r>
              <a:rPr lang="cs-CZ" sz="2000" i="1" dirty="0" smtClean="0"/>
              <a:t>šedá</a:t>
            </a:r>
            <a:r>
              <a:rPr lang="cs-CZ" sz="2000" dirty="0" smtClean="0"/>
              <a:t>.</a:t>
            </a:r>
          </a:p>
          <a:p>
            <a:r>
              <a:rPr lang="cs-CZ" sz="2000" dirty="0"/>
              <a:t>Nezapomeňte na svůj osobní </a:t>
            </a:r>
            <a:r>
              <a:rPr lang="cs-CZ" sz="2000" dirty="0" smtClean="0"/>
              <a:t>styl!</a:t>
            </a:r>
            <a:endParaRPr lang="cs-CZ" sz="2000" dirty="0"/>
          </a:p>
          <a:p>
            <a:pPr marL="0" indent="0" algn="just">
              <a:buNone/>
            </a:pPr>
            <a:r>
              <a:rPr lang="cs-CZ" sz="2000" dirty="0"/>
              <a:t>Při nákupu jakéhokoliv nového </a:t>
            </a:r>
            <a:r>
              <a:rPr lang="cs-CZ" sz="2000" dirty="0" smtClean="0"/>
              <a:t>oblečení </a:t>
            </a:r>
            <a:r>
              <a:rPr lang="cs-CZ" sz="2000" dirty="0"/>
              <a:t>je důležité mít na paměti svůj osobní styl. Pokud totiž budete následovat aktuální trendy, které ale neodpovídají vašemu vkusu, pak se v takovém oblečení nebudete cítit pohodlně ani sebevědomě. </a:t>
            </a:r>
          </a:p>
        </p:txBody>
      </p:sp>
      <p:sp>
        <p:nvSpPr>
          <p:cNvPr id="4" name="Zástupný symbol pro obsah 3"/>
          <p:cNvSpPr>
            <a:spLocks noGrp="1"/>
          </p:cNvSpPr>
          <p:nvPr>
            <p:ph sz="half" idx="2"/>
          </p:nvPr>
        </p:nvSpPr>
        <p:spPr>
          <a:xfrm>
            <a:off x="4298904" y="3069770"/>
            <a:ext cx="2376216" cy="6688531"/>
          </a:xfrm>
        </p:spPr>
        <p:txBody>
          <a:bodyPr>
            <a:normAutofit fontScale="85000" lnSpcReduction="20000"/>
          </a:bodyPr>
          <a:lstStyle/>
          <a:p>
            <a:pPr marL="0" indent="0">
              <a:buNone/>
            </a:pPr>
            <a:r>
              <a:rPr lang="cs-CZ" sz="2400" dirty="0"/>
              <a:t>Boom konturování </a:t>
            </a:r>
            <a:r>
              <a:rPr lang="cs-CZ" dirty="0"/>
              <a:t>- o co vlastně jde</a:t>
            </a:r>
          </a:p>
          <a:p>
            <a:r>
              <a:rPr lang="cs-CZ" dirty="0"/>
              <a:t>Ve snaze podpořit </a:t>
            </a:r>
            <a:r>
              <a:rPr lang="cs-CZ" dirty="0" smtClean="0"/>
              <a:t>přirozené </a:t>
            </a:r>
            <a:r>
              <a:rPr lang="cs-CZ" dirty="0"/>
              <a:t>stínování lidského obličeje si ženy začaly konturovat lícní kosti, později čelo, bradu, nos, rty a nakonec se z přirozenosti stala hra světla a stínu bijící do očí.</a:t>
            </a:r>
          </a:p>
          <a:p>
            <a:r>
              <a:rPr lang="cs-CZ" dirty="0"/>
              <a:t>Jemné konturování obličeje se používá už od pradávna. Konturováním totiž můžeme rozumět i nanášení </a:t>
            </a:r>
            <a:r>
              <a:rPr lang="cs-CZ" dirty="0" err="1"/>
              <a:t>tvářenky</a:t>
            </a:r>
            <a:r>
              <a:rPr lang="cs-CZ" dirty="0"/>
              <a:t>, vykreslování očních linek a rozjasňování nadočnicových oblouků. To všechno jsou kroky, které nám pomáhají povzbudit přirozená místa světla a stínu na obličeji. </a:t>
            </a:r>
            <a:endParaRPr lang="cs-CZ" dirty="0" smtClean="0"/>
          </a:p>
          <a:p>
            <a:r>
              <a:rPr lang="cs-CZ" dirty="0" smtClean="0"/>
              <a:t>Podivně </a:t>
            </a:r>
            <a:r>
              <a:rPr lang="cs-CZ" dirty="0"/>
              <a:t>ovšem začalo působit přehnané a silné konturování celého obličeje.</a:t>
            </a:r>
          </a:p>
          <a:p>
            <a:pPr marL="0" indent="0">
              <a:buNone/>
            </a:pPr>
            <a:endParaRPr lang="cs-CZ" dirty="0"/>
          </a:p>
        </p:txBody>
      </p:sp>
      <p:pic>
        <p:nvPicPr>
          <p:cNvPr id="4100" name="Picture 4" descr="Související obrázek"/>
          <p:cNvPicPr>
            <a:picLocks noChangeAspect="1" noChangeArrowheads="1"/>
          </p:cNvPicPr>
          <p:nvPr/>
        </p:nvPicPr>
        <p:blipFill rotWithShape="1">
          <a:blip r:embed="rId3">
            <a:extLst>
              <a:ext uri="{28A0092B-C50C-407E-A947-70E740481C1C}">
                <a14:useLocalDpi xmlns:a14="http://schemas.microsoft.com/office/drawing/2010/main" val="0"/>
              </a:ext>
            </a:extLst>
          </a:blip>
          <a:srcRect l="13389" t="-192" r="8461" b="-1001"/>
          <a:stretch/>
        </p:blipFill>
        <p:spPr bwMode="auto">
          <a:xfrm>
            <a:off x="496390" y="-52253"/>
            <a:ext cx="3239588" cy="27965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ýsledek obrázku pro móda pro dívky"/>
          <p:cNvPicPr>
            <a:picLocks noChangeAspect="1" noChangeArrowheads="1"/>
          </p:cNvPicPr>
          <p:nvPr/>
        </p:nvPicPr>
        <p:blipFill rotWithShape="1">
          <a:blip r:embed="rId4">
            <a:extLst>
              <a:ext uri="{28A0092B-C50C-407E-A947-70E740481C1C}">
                <a14:useLocalDpi xmlns:a14="http://schemas.microsoft.com/office/drawing/2010/main" val="0"/>
              </a:ext>
            </a:extLst>
          </a:blip>
          <a:srcRect l="265" t="5182" r="49602" b="435"/>
          <a:stretch/>
        </p:blipFill>
        <p:spPr bwMode="auto">
          <a:xfrm>
            <a:off x="4206240" y="130629"/>
            <a:ext cx="2468880" cy="2834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434292" y="9639966"/>
            <a:ext cx="301686" cy="369332"/>
          </a:xfrm>
          <a:prstGeom prst="rect">
            <a:avLst/>
          </a:prstGeom>
          <a:noFill/>
        </p:spPr>
        <p:txBody>
          <a:bodyPr wrap="none" rtlCol="0">
            <a:spAutoFit/>
          </a:bodyPr>
          <a:lstStyle/>
          <a:p>
            <a:r>
              <a:rPr lang="cs-CZ" dirty="0" smtClean="0"/>
              <a:t>4</a:t>
            </a:r>
            <a:endParaRPr lang="cs-CZ" dirty="0"/>
          </a:p>
        </p:txBody>
      </p:sp>
    </p:spTree>
    <p:extLst>
      <p:ext uri="{BB962C8B-B14F-4D97-AF65-F5344CB8AC3E}">
        <p14:creationId xmlns:p14="http://schemas.microsoft.com/office/powerpoint/2010/main" val="3742588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1" y="1881052"/>
            <a:ext cx="3239588" cy="7863840"/>
          </a:xfrm>
        </p:spPr>
        <p:txBody>
          <a:bodyPr>
            <a:normAutofit fontScale="77500" lnSpcReduction="20000"/>
          </a:bodyPr>
          <a:lstStyle/>
          <a:p>
            <a:pPr marL="0" indent="0">
              <a:buNone/>
            </a:pPr>
            <a:r>
              <a:rPr lang="cs-CZ" sz="2300" u="sng" dirty="0"/>
              <a:t>Svatý Martin na bílém koni</a:t>
            </a:r>
            <a:endParaRPr lang="cs-CZ" sz="2300" dirty="0"/>
          </a:p>
          <a:p>
            <a:r>
              <a:rPr lang="cs-CZ" sz="2300" dirty="0"/>
              <a:t>Legenda praví, že jedné chladné noci Svatý Martin (toho času římský voják) viděl ve vojenském táboře v Amiens promrzlého polonahého žebráka. Neměl u sebe jídlo ani peníze a nevěděl, co by mu dal. Neváhal a svým mečem rozetnul plášť na dvě půlky a jednu podal žebrákovi. Další noc uviděl Ježíše oblečeného půlkou jeho pláště, jak mluví k andělům: „Tímto pláštěm mě oděl Martin, který je teprve na cestě ke křtu“. Ráno, když se probudil ze snu, byl jeho vojenský plášť opět celý. Po této události se nechal Martin pokřtít a opustil armádu. Založil mnišskou osadu města </a:t>
            </a:r>
            <a:r>
              <a:rPr lang="cs-CZ" sz="2300" dirty="0" err="1"/>
              <a:t>Poiters</a:t>
            </a:r>
            <a:r>
              <a:rPr lang="cs-CZ" sz="2300" dirty="0"/>
              <a:t> a také kláštery v </a:t>
            </a:r>
            <a:r>
              <a:rPr lang="cs-CZ" sz="2300" dirty="0" err="1"/>
              <a:t>Liguge</a:t>
            </a:r>
            <a:r>
              <a:rPr lang="cs-CZ" sz="2300" dirty="0"/>
              <a:t>. Pravděpodobně byl Martin v roce 371 zvolen biskupem v </a:t>
            </a:r>
            <a:r>
              <a:rPr lang="cs-CZ" sz="2300" dirty="0" err="1"/>
              <a:t>Tours</a:t>
            </a:r>
            <a:r>
              <a:rPr lang="cs-CZ" sz="2300" dirty="0"/>
              <a:t>. Svatý Martin je patronem vojáků, koní, jezdců, hus a vinařů. Nejčastěji je zobrazován na koni s polovinou pláště a žebrákem.</a:t>
            </a:r>
          </a:p>
          <a:p>
            <a:r>
              <a:rPr lang="cs-CZ" sz="2300" dirty="0"/>
              <a:t>Svátek sv. Martina vznikl pravděpodobně na základě toho, že Martin jako voják jezdil na bílém koni. A protože tento den, tedy 11. listopadu, začíná často sněžit, je tento svátek spojován právě se sněhem. Pranostika – na sv. Martina bývá bílá peřina.</a:t>
            </a:r>
          </a:p>
          <a:p>
            <a:pPr marL="0" indent="0">
              <a:buNone/>
            </a:pPr>
            <a:endParaRPr lang="cs-CZ" dirty="0"/>
          </a:p>
        </p:txBody>
      </p:sp>
      <p:sp>
        <p:nvSpPr>
          <p:cNvPr id="4" name="Zástupný symbol pro obsah 3"/>
          <p:cNvSpPr>
            <a:spLocks noGrp="1"/>
          </p:cNvSpPr>
          <p:nvPr>
            <p:ph sz="half" idx="2"/>
          </p:nvPr>
        </p:nvSpPr>
        <p:spPr>
          <a:xfrm>
            <a:off x="3088746" y="96354"/>
            <a:ext cx="3724154" cy="3200400"/>
          </a:xfrm>
        </p:spPr>
        <p:txBody>
          <a:bodyPr>
            <a:normAutofit fontScale="77500" lnSpcReduction="20000"/>
          </a:bodyPr>
          <a:lstStyle/>
          <a:p>
            <a:pPr marL="0" indent="0">
              <a:buNone/>
            </a:pPr>
            <a:r>
              <a:rPr lang="cs-CZ" sz="2300" u="sng" dirty="0" smtClean="0"/>
              <a:t>Svatomartinská husa</a:t>
            </a:r>
          </a:p>
          <a:p>
            <a:r>
              <a:rPr lang="cs-CZ" sz="2300" dirty="0" smtClean="0"/>
              <a:t>Ke svátku Sv. Martina neodmyslitelně patří dobře vykrmená a upečená husa. Spojitost mezi Sv. Martinem a husou najdeme ve dvou legendách. Ta první vypráví, že husy rušily Martina při kázání. Druhá legenda praví, že Martin se před svou volbou biskupem ze skromnosti schovával v </a:t>
            </a:r>
            <a:r>
              <a:rPr lang="cs-CZ" sz="2300" dirty="0" err="1" smtClean="0"/>
              <a:t>husníku</a:t>
            </a:r>
            <a:r>
              <a:rPr lang="cs-CZ" sz="2300" dirty="0" smtClean="0"/>
              <a:t> a husy ho svým kejháním prozradily. </a:t>
            </a:r>
          </a:p>
          <a:p>
            <a:r>
              <a:rPr lang="cs-CZ" sz="2300" dirty="0" smtClean="0"/>
              <a:t>Ať už to bylo jakkoli, pykají husy na svatomartinském pekáči. Mňam.</a:t>
            </a:r>
          </a:p>
          <a:p>
            <a:pPr marL="0" indent="0">
              <a:buNone/>
            </a:pPr>
            <a:endParaRPr lang="cs-CZ" dirty="0"/>
          </a:p>
        </p:txBody>
      </p:sp>
      <p:pic>
        <p:nvPicPr>
          <p:cNvPr id="5122" name="Picture 2" descr="Výsledek obrázku pro svatý mar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899" y="5213867"/>
            <a:ext cx="3323157" cy="44308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ýsledek obrázku pro svatomartinská h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26" y="154969"/>
            <a:ext cx="2666677" cy="15022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ýsledek obrázku pro svatomartinská hu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697" y="3261359"/>
            <a:ext cx="1394741" cy="168946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3285309" y="3703061"/>
            <a:ext cx="1711234" cy="954107"/>
          </a:xfrm>
          <a:prstGeom prst="rect">
            <a:avLst/>
          </a:prstGeom>
          <a:noFill/>
        </p:spPr>
        <p:txBody>
          <a:bodyPr wrap="square" rtlCol="0">
            <a:spAutoFit/>
          </a:bodyPr>
          <a:lstStyle/>
          <a:p>
            <a:r>
              <a:rPr lang="cs-CZ" sz="1400" u="sng" dirty="0"/>
              <a:t>Svatomartinské víno </a:t>
            </a:r>
            <a:r>
              <a:rPr lang="cs-CZ" sz="1400" dirty="0"/>
              <a:t>- první </a:t>
            </a:r>
            <a:r>
              <a:rPr lang="cs-CZ" sz="1400" dirty="0" smtClean="0"/>
              <a:t>víno</a:t>
            </a:r>
            <a:r>
              <a:rPr lang="cs-CZ" sz="1400" dirty="0"/>
              <a:t> nového ročníku. </a:t>
            </a:r>
            <a:r>
              <a:rPr lang="cs-CZ" sz="1400" dirty="0" smtClean="0"/>
              <a:t>Je </a:t>
            </a:r>
            <a:r>
              <a:rPr lang="cs-CZ" sz="1400" dirty="0"/>
              <a:t>svěží a </a:t>
            </a:r>
            <a:r>
              <a:rPr lang="cs-CZ" sz="1400" dirty="0" err="1" smtClean="0"/>
              <a:t>ovocité</a:t>
            </a:r>
            <a:r>
              <a:rPr lang="cs-CZ" sz="1400" dirty="0"/>
              <a:t>.</a:t>
            </a:r>
            <a:endParaRPr lang="cs-CZ" sz="1600" dirty="0"/>
          </a:p>
        </p:txBody>
      </p:sp>
      <p:sp>
        <p:nvSpPr>
          <p:cNvPr id="7" name="TextovéPole 6"/>
          <p:cNvSpPr txBox="1"/>
          <p:nvPr/>
        </p:nvSpPr>
        <p:spPr>
          <a:xfrm>
            <a:off x="2937903" y="9599415"/>
            <a:ext cx="301686" cy="369332"/>
          </a:xfrm>
          <a:prstGeom prst="rect">
            <a:avLst/>
          </a:prstGeom>
          <a:noFill/>
        </p:spPr>
        <p:txBody>
          <a:bodyPr wrap="none" rtlCol="0">
            <a:spAutoFit/>
          </a:bodyPr>
          <a:lstStyle/>
          <a:p>
            <a:r>
              <a:rPr lang="cs-CZ" dirty="0" smtClean="0"/>
              <a:t>5</a:t>
            </a:r>
            <a:endParaRPr lang="cs-CZ" dirty="0"/>
          </a:p>
        </p:txBody>
      </p:sp>
    </p:spTree>
    <p:extLst>
      <p:ext uri="{BB962C8B-B14F-4D97-AF65-F5344CB8AC3E}">
        <p14:creationId xmlns:p14="http://schemas.microsoft.com/office/powerpoint/2010/main" val="1820933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Výsledek obrázku pro lidské tělo"/>
          <p:cNvPicPr>
            <a:picLocks noChangeAspect="1" noChangeArrowheads="1"/>
          </p:cNvPicPr>
          <p:nvPr/>
        </p:nvPicPr>
        <p:blipFill rotWithShape="1">
          <a:blip r:embed="rId2">
            <a:extLst>
              <a:ext uri="{28A0092B-C50C-407E-A947-70E740481C1C}">
                <a14:useLocalDpi xmlns:a14="http://schemas.microsoft.com/office/drawing/2010/main" val="0"/>
              </a:ext>
            </a:extLst>
          </a:blip>
          <a:srcRect l="3717" t="16519" b="21478"/>
          <a:stretch/>
        </p:blipFill>
        <p:spPr bwMode="auto">
          <a:xfrm rot="5400000">
            <a:off x="2532017" y="5366166"/>
            <a:ext cx="5647507" cy="2727627"/>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5"/>
          <p:cNvSpPr>
            <a:spLocks noGrp="1"/>
          </p:cNvSpPr>
          <p:nvPr>
            <p:ph idx="1"/>
          </p:nvPr>
        </p:nvSpPr>
        <p:spPr>
          <a:xfrm>
            <a:off x="143691" y="53715"/>
            <a:ext cx="6583680" cy="9852285"/>
          </a:xfrm>
        </p:spPr>
        <p:txBody>
          <a:bodyPr numCol="2">
            <a:normAutofit/>
          </a:bodyPr>
          <a:lstStyle/>
          <a:p>
            <a:pPr marL="0" indent="0">
              <a:buNone/>
            </a:pPr>
            <a:r>
              <a:rPr lang="cs-CZ" sz="2200" u="sng" dirty="0"/>
              <a:t>Co víte o svém těle?</a:t>
            </a:r>
            <a:endParaRPr lang="cs-CZ" sz="2200" dirty="0"/>
          </a:p>
          <a:p>
            <a:pPr marL="0" indent="0">
              <a:buNone/>
            </a:pPr>
            <a:r>
              <a:rPr lang="cs-CZ" sz="1600" i="1" dirty="0" smtClean="0"/>
              <a:t>1. Pomocí </a:t>
            </a:r>
            <a:r>
              <a:rPr lang="cs-CZ" sz="1600" i="1" dirty="0"/>
              <a:t>čeho slyšíme svůj hlas</a:t>
            </a:r>
            <a:r>
              <a:rPr lang="cs-CZ" sz="1600" i="1" dirty="0" smtClean="0"/>
              <a:t>? </a:t>
            </a:r>
            <a:endParaRPr lang="cs-CZ" sz="1600" dirty="0" smtClean="0"/>
          </a:p>
          <a:p>
            <a:pPr marL="0" indent="0">
              <a:buNone/>
            </a:pPr>
            <a:r>
              <a:rPr lang="cs-CZ" sz="1600" dirty="0"/>
              <a:t>a) Pomocí uší a vibrací lebky</a:t>
            </a:r>
          </a:p>
          <a:p>
            <a:pPr marL="0" indent="0">
              <a:buNone/>
            </a:pPr>
            <a:r>
              <a:rPr lang="cs-CZ" sz="1600" dirty="0" smtClean="0"/>
              <a:t>b</a:t>
            </a:r>
            <a:r>
              <a:rPr lang="cs-CZ" sz="1600" dirty="0"/>
              <a:t>) Jen pomocí vnitřní části ucha</a:t>
            </a:r>
          </a:p>
          <a:p>
            <a:pPr marL="0" indent="0">
              <a:buNone/>
            </a:pPr>
            <a:r>
              <a:rPr lang="cs-CZ" sz="1600" dirty="0" smtClean="0"/>
              <a:t>c</a:t>
            </a:r>
            <a:r>
              <a:rPr lang="cs-CZ" sz="1600" dirty="0"/>
              <a:t>) Jen pomocí ušního nervu </a:t>
            </a:r>
          </a:p>
          <a:p>
            <a:pPr marL="0" indent="0">
              <a:buNone/>
            </a:pPr>
            <a:r>
              <a:rPr lang="cs-CZ" sz="1600" dirty="0" smtClean="0"/>
              <a:t>d</a:t>
            </a:r>
            <a:r>
              <a:rPr lang="cs-CZ" sz="1600" dirty="0"/>
              <a:t>) Pomocí uší a odrazu zvuku z okolí </a:t>
            </a:r>
          </a:p>
          <a:p>
            <a:pPr marL="0" indent="0">
              <a:buNone/>
            </a:pPr>
            <a:r>
              <a:rPr lang="cs-CZ" sz="1600" i="1" dirty="0" smtClean="0"/>
              <a:t>2</a:t>
            </a:r>
            <a:r>
              <a:rPr lang="cs-CZ" sz="1600" i="1" dirty="0"/>
              <a:t>. Co jsou to fotoreceptory? </a:t>
            </a:r>
            <a:endParaRPr lang="cs-CZ" sz="1600" dirty="0"/>
          </a:p>
          <a:p>
            <a:pPr marL="0" indent="0">
              <a:buNone/>
            </a:pPr>
            <a:r>
              <a:rPr lang="cs-CZ" sz="1600" dirty="0"/>
              <a:t>a) Buňky podporující rovnováhu </a:t>
            </a:r>
          </a:p>
          <a:p>
            <a:pPr marL="0" indent="0">
              <a:buNone/>
            </a:pPr>
            <a:r>
              <a:rPr lang="cs-CZ" sz="1600" dirty="0"/>
              <a:t>b) Neurony v mozkovém centru</a:t>
            </a:r>
          </a:p>
          <a:p>
            <a:pPr marL="0" indent="0">
              <a:buNone/>
            </a:pPr>
            <a:r>
              <a:rPr lang="cs-CZ" sz="1600" dirty="0"/>
              <a:t>c) Buňky vnímající světlo</a:t>
            </a:r>
          </a:p>
          <a:p>
            <a:pPr marL="0" indent="0">
              <a:buNone/>
            </a:pPr>
            <a:r>
              <a:rPr lang="cs-CZ" sz="1600" dirty="0"/>
              <a:t>d) Části bílých krvinek </a:t>
            </a:r>
          </a:p>
          <a:p>
            <a:pPr marL="0" indent="0">
              <a:buNone/>
            </a:pPr>
            <a:r>
              <a:rPr lang="cs-CZ" sz="1600" i="1" dirty="0"/>
              <a:t>3. Který nerv v těle je nejsilnější?</a:t>
            </a:r>
            <a:endParaRPr lang="cs-CZ" sz="1600" dirty="0"/>
          </a:p>
          <a:p>
            <a:pPr marL="0" indent="0">
              <a:buNone/>
            </a:pPr>
            <a:r>
              <a:rPr lang="cs-CZ" sz="1600" dirty="0"/>
              <a:t>a) Sedací </a:t>
            </a:r>
          </a:p>
          <a:p>
            <a:pPr marL="0" indent="0">
              <a:buNone/>
            </a:pPr>
            <a:r>
              <a:rPr lang="cs-CZ" sz="1600" dirty="0"/>
              <a:t>b) Zrakový </a:t>
            </a:r>
          </a:p>
          <a:p>
            <a:pPr marL="0" indent="0">
              <a:buNone/>
            </a:pPr>
            <a:r>
              <a:rPr lang="cs-CZ" sz="1600" dirty="0"/>
              <a:t>c) Trojklaný </a:t>
            </a:r>
          </a:p>
          <a:p>
            <a:pPr marL="0" indent="0">
              <a:buNone/>
            </a:pPr>
            <a:r>
              <a:rPr lang="cs-CZ" sz="1600" dirty="0"/>
              <a:t>d) Bloudivý </a:t>
            </a:r>
          </a:p>
          <a:p>
            <a:pPr marL="0" indent="0">
              <a:buNone/>
            </a:pPr>
            <a:r>
              <a:rPr lang="cs-CZ" sz="1600" i="1" dirty="0"/>
              <a:t>4. Co se děje v těle při velkém strachu?</a:t>
            </a:r>
            <a:endParaRPr lang="cs-CZ" sz="1600" dirty="0"/>
          </a:p>
          <a:p>
            <a:pPr marL="0" indent="0">
              <a:buNone/>
            </a:pPr>
            <a:r>
              <a:rPr lang="cs-CZ" sz="1600" dirty="0"/>
              <a:t>a) Vypadávají vlasy </a:t>
            </a:r>
          </a:p>
          <a:p>
            <a:pPr marL="0" indent="0">
              <a:buNone/>
            </a:pPr>
            <a:r>
              <a:rPr lang="cs-CZ" sz="1600" dirty="0"/>
              <a:t>b) Klesá teplota nohou </a:t>
            </a:r>
          </a:p>
          <a:p>
            <a:pPr marL="0" indent="0">
              <a:buNone/>
            </a:pPr>
            <a:r>
              <a:rPr lang="cs-CZ" sz="1600" dirty="0"/>
              <a:t>c) Prodlužuje se páteř </a:t>
            </a:r>
          </a:p>
          <a:p>
            <a:pPr marL="0" indent="0">
              <a:buNone/>
            </a:pPr>
            <a:r>
              <a:rPr lang="cs-CZ" sz="1600" dirty="0"/>
              <a:t>d) Mění se vnímání barev </a:t>
            </a:r>
          </a:p>
          <a:p>
            <a:pPr marL="0" indent="0">
              <a:buNone/>
            </a:pPr>
            <a:r>
              <a:rPr lang="cs-CZ" sz="1600" i="1" dirty="0"/>
              <a:t>5. Jak rychleji přizpůsobíme oči na tmu? </a:t>
            </a:r>
            <a:endParaRPr lang="cs-CZ" sz="1600" dirty="0"/>
          </a:p>
          <a:p>
            <a:pPr marL="0" indent="0">
              <a:buNone/>
            </a:pPr>
            <a:r>
              <a:rPr lang="cs-CZ" sz="1600" dirty="0"/>
              <a:t>a) rychle přecházíme ze světla do tmy a zpět </a:t>
            </a:r>
          </a:p>
          <a:p>
            <a:pPr marL="0" indent="0">
              <a:buNone/>
            </a:pPr>
            <a:r>
              <a:rPr lang="cs-CZ" sz="1600" dirty="0"/>
              <a:t>b) jedno oko si na světle na chvíli zakryjeme </a:t>
            </a:r>
          </a:p>
          <a:p>
            <a:pPr marL="0" indent="0">
              <a:buNone/>
            </a:pPr>
            <a:r>
              <a:rPr lang="cs-CZ" sz="1600" dirty="0"/>
              <a:t>c) během dne zavíráme oči každých 30 minut na 3 vteřiny </a:t>
            </a:r>
          </a:p>
          <a:p>
            <a:pPr marL="0" indent="0">
              <a:buNone/>
            </a:pPr>
            <a:r>
              <a:rPr lang="cs-CZ" sz="1600" dirty="0"/>
              <a:t>d) čteme si před spaním Jiráskovo Temno </a:t>
            </a:r>
            <a:endParaRPr lang="cs-CZ" sz="1600" dirty="0" smtClean="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r>
              <a:rPr lang="cs-CZ" sz="1600" i="1" dirty="0"/>
              <a:t>6. Jak je velká plocha plic? </a:t>
            </a:r>
            <a:endParaRPr lang="cs-CZ" sz="1600" dirty="0"/>
          </a:p>
          <a:p>
            <a:pPr marL="0" indent="0">
              <a:buNone/>
            </a:pPr>
            <a:r>
              <a:rPr lang="cs-CZ" sz="1600" dirty="0"/>
              <a:t>a) jako běžný jídelní stůl </a:t>
            </a:r>
          </a:p>
          <a:p>
            <a:pPr marL="0" indent="0">
              <a:buNone/>
            </a:pPr>
            <a:r>
              <a:rPr lang="cs-CZ" sz="1600" dirty="0"/>
              <a:t>b) jako standardní dvoulůžko </a:t>
            </a:r>
          </a:p>
          <a:p>
            <a:pPr marL="0" indent="0">
              <a:buNone/>
            </a:pPr>
            <a:r>
              <a:rPr lang="cs-CZ" sz="1600" dirty="0"/>
              <a:t>c) jako bazén 10 m x 3 m </a:t>
            </a:r>
          </a:p>
          <a:p>
            <a:pPr marL="0" indent="0">
              <a:buNone/>
            </a:pPr>
            <a:r>
              <a:rPr lang="cs-CZ" sz="1600" dirty="0"/>
              <a:t>d) jako polovina tenisového kurtu </a:t>
            </a:r>
          </a:p>
          <a:p>
            <a:pPr marL="0" indent="0">
              <a:buNone/>
            </a:pPr>
            <a:r>
              <a:rPr lang="cs-CZ" sz="1600" i="1" dirty="0"/>
              <a:t>7. Které z následujících částí těla se nepotí? </a:t>
            </a:r>
            <a:endParaRPr lang="cs-CZ" sz="1600" dirty="0"/>
          </a:p>
          <a:p>
            <a:pPr marL="0" indent="0">
              <a:buNone/>
            </a:pPr>
            <a:r>
              <a:rPr lang="cs-CZ" sz="1600" dirty="0"/>
              <a:t>a) rty </a:t>
            </a:r>
          </a:p>
          <a:p>
            <a:pPr marL="0" indent="0">
              <a:buNone/>
            </a:pPr>
            <a:r>
              <a:rPr lang="cs-CZ" sz="1600" dirty="0"/>
              <a:t>b) prsty u nohou </a:t>
            </a:r>
          </a:p>
          <a:p>
            <a:pPr marL="0" indent="0">
              <a:buNone/>
            </a:pPr>
            <a:r>
              <a:rPr lang="cs-CZ" sz="1600" dirty="0"/>
              <a:t>c) ušní boltce </a:t>
            </a:r>
          </a:p>
          <a:p>
            <a:pPr marL="0" indent="0">
              <a:buNone/>
            </a:pPr>
            <a:r>
              <a:rPr lang="cs-CZ" sz="1600" dirty="0"/>
              <a:t>d) kolena </a:t>
            </a:r>
            <a:r>
              <a:rPr lang="cs-CZ" sz="1600" dirty="0" smtClean="0"/>
              <a:t> </a:t>
            </a:r>
            <a:endParaRPr lang="cs-CZ" sz="1600" dirty="0"/>
          </a:p>
          <a:p>
            <a:pPr marL="0" indent="0">
              <a:buNone/>
            </a:pPr>
            <a:endParaRPr lang="cs-CZ" dirty="0"/>
          </a:p>
        </p:txBody>
      </p:sp>
      <p:pic>
        <p:nvPicPr>
          <p:cNvPr id="6152" name="Picture 8" descr="Výsledek obrázku pro strach"/>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254338" y="117565"/>
            <a:ext cx="3381592" cy="139772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3833948" y="9380466"/>
            <a:ext cx="1521823" cy="523220"/>
          </a:xfrm>
          <a:prstGeom prst="rect">
            <a:avLst/>
          </a:prstGeom>
          <a:noFill/>
        </p:spPr>
        <p:txBody>
          <a:bodyPr wrap="square" rtlCol="0">
            <a:spAutoFit/>
          </a:bodyPr>
          <a:lstStyle/>
          <a:p>
            <a:r>
              <a:rPr lang="cs-CZ" sz="1000" dirty="0"/>
              <a:t>(1a, 2c, 3a, 4b, 5a, 6d,7a)</a:t>
            </a:r>
          </a:p>
          <a:p>
            <a:endParaRPr lang="cs-CZ" dirty="0"/>
          </a:p>
        </p:txBody>
      </p:sp>
      <p:sp>
        <p:nvSpPr>
          <p:cNvPr id="10" name="TextovéPole 9"/>
          <p:cNvSpPr txBox="1"/>
          <p:nvPr/>
        </p:nvSpPr>
        <p:spPr>
          <a:xfrm>
            <a:off x="3310196" y="9553733"/>
            <a:ext cx="301686" cy="369332"/>
          </a:xfrm>
          <a:prstGeom prst="rect">
            <a:avLst/>
          </a:prstGeom>
          <a:noFill/>
        </p:spPr>
        <p:txBody>
          <a:bodyPr wrap="none" rtlCol="0">
            <a:spAutoFit/>
          </a:bodyPr>
          <a:lstStyle/>
          <a:p>
            <a:r>
              <a:rPr lang="cs-CZ" dirty="0" smtClean="0"/>
              <a:t>6</a:t>
            </a:r>
            <a:endParaRPr lang="cs-CZ" dirty="0"/>
          </a:p>
        </p:txBody>
      </p:sp>
    </p:spTree>
    <p:extLst>
      <p:ext uri="{BB962C8B-B14F-4D97-AF65-F5344CB8AC3E}">
        <p14:creationId xmlns:p14="http://schemas.microsoft.com/office/powerpoint/2010/main" val="3869823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690" y="91439"/>
            <a:ext cx="4950823" cy="7007151"/>
          </a:xfrm>
        </p:spPr>
        <p:txBody>
          <a:bodyPr>
            <a:normAutofit/>
          </a:bodyPr>
          <a:lstStyle/>
          <a:p>
            <a:r>
              <a:rPr lang="cs-CZ" sz="2000" u="sng" dirty="0"/>
              <a:t>Hvězdy, které bývaly </a:t>
            </a:r>
            <a:r>
              <a:rPr lang="cs-CZ" sz="2000" u="sng" dirty="0" smtClean="0"/>
              <a:t>outsidery</a:t>
            </a:r>
            <a:r>
              <a:rPr lang="cs-CZ" sz="2000" i="1" u="sng" dirty="0" smtClean="0"/>
              <a:t/>
            </a:r>
            <a:br>
              <a:rPr lang="cs-CZ" sz="2000" i="1" u="sng" dirty="0" smtClean="0"/>
            </a:br>
            <a:r>
              <a:rPr lang="cs-CZ" sz="2000" u="sng" dirty="0"/>
              <a:t/>
            </a:r>
            <a:br>
              <a:rPr lang="cs-CZ" sz="2000" u="sng" dirty="0"/>
            </a:br>
            <a:r>
              <a:rPr lang="cs-CZ" sz="2000" b="1" i="1" dirty="0" err="1"/>
              <a:t>Taylor</a:t>
            </a:r>
            <a:r>
              <a:rPr lang="cs-CZ" sz="2000" b="1" i="1" dirty="0"/>
              <a:t> </a:t>
            </a:r>
            <a:r>
              <a:rPr lang="cs-CZ" sz="2000" b="1" i="1" dirty="0" err="1"/>
              <a:t>Swift</a:t>
            </a:r>
            <a:r>
              <a:rPr lang="cs-CZ" sz="2000" i="1" dirty="0"/>
              <a:t/>
            </a:r>
            <a:br>
              <a:rPr lang="cs-CZ" sz="2000" i="1" dirty="0"/>
            </a:br>
            <a:r>
              <a:rPr lang="cs-CZ" sz="2000" dirty="0"/>
              <a:t>Zpěvačce se prý ve škole holky smály, že má ráda country. I díky nim pak začala skládat vlastní hudbu</a:t>
            </a:r>
            <a:r>
              <a:rPr lang="cs-CZ" sz="2000" dirty="0" smtClean="0"/>
              <a:t>.</a:t>
            </a:r>
            <a:r>
              <a:rPr lang="cs-CZ" sz="2000" i="1" dirty="0" smtClean="0"/>
              <a:t/>
            </a:r>
            <a:br>
              <a:rPr lang="cs-CZ" sz="2000" i="1" dirty="0" smtClean="0"/>
            </a:br>
            <a:r>
              <a:rPr lang="cs-CZ" sz="2000" i="1" dirty="0"/>
              <a:t/>
            </a:r>
            <a:br>
              <a:rPr lang="cs-CZ" sz="2000" i="1" dirty="0"/>
            </a:br>
            <a:r>
              <a:rPr lang="cs-CZ" sz="2000" b="1" i="1" dirty="0" err="1"/>
              <a:t>Rihanna</a:t>
            </a:r>
            <a:r>
              <a:rPr lang="cs-CZ" sz="2000" i="1" dirty="0"/>
              <a:t/>
            </a:r>
            <a:br>
              <a:rPr lang="cs-CZ" sz="2000" i="1" dirty="0"/>
            </a:br>
            <a:r>
              <a:rPr lang="cs-CZ" sz="2000" dirty="0"/>
              <a:t>Prý ji </a:t>
            </a:r>
            <a:r>
              <a:rPr lang="cs-CZ" sz="2000" dirty="0" smtClean="0"/>
              <a:t>šikanovaly </a:t>
            </a:r>
            <a:r>
              <a:rPr lang="cs-CZ" sz="2000" dirty="0"/>
              <a:t>děti s tmavší pletí, protože se jim zdála moc „bílá“. </a:t>
            </a:r>
            <a:r>
              <a:rPr lang="cs-CZ" sz="2000" i="1" dirty="0" smtClean="0"/>
              <a:t/>
            </a:r>
            <a:br>
              <a:rPr lang="cs-CZ" sz="2000" i="1" dirty="0" smtClean="0"/>
            </a:br>
            <a:r>
              <a:rPr lang="cs-CZ" sz="2000" i="1" dirty="0"/>
              <a:t/>
            </a:r>
            <a:br>
              <a:rPr lang="cs-CZ" sz="2000" i="1" dirty="0"/>
            </a:br>
            <a:r>
              <a:rPr lang="cs-CZ" sz="2000" b="1" i="1" dirty="0" err="1"/>
              <a:t>Miley</a:t>
            </a:r>
            <a:r>
              <a:rPr lang="cs-CZ" sz="2000" b="1" i="1" dirty="0"/>
              <a:t> Cyrus</a:t>
            </a:r>
            <a:r>
              <a:rPr lang="cs-CZ" sz="2000" i="1" dirty="0"/>
              <a:t/>
            </a:r>
            <a:br>
              <a:rPr lang="cs-CZ" sz="2000" i="1" dirty="0"/>
            </a:br>
            <a:r>
              <a:rPr lang="cs-CZ" sz="2000" dirty="0"/>
              <a:t>Její spolužačky prý dokonce založily Anti-</a:t>
            </a:r>
            <a:r>
              <a:rPr lang="cs-CZ" sz="2000" dirty="0" err="1"/>
              <a:t>Miley</a:t>
            </a:r>
            <a:r>
              <a:rPr lang="cs-CZ" sz="2000" dirty="0"/>
              <a:t> klub. Zamykaly ji na záchodcích, zesměšňovaly ji v jídelně, že je prý malá a že se její táta zmohl na jeden hit a ona se prý kvůli tomu může zbláznit</a:t>
            </a:r>
            <a:r>
              <a:rPr lang="cs-CZ" sz="2000" dirty="0" smtClean="0"/>
              <a:t>.</a:t>
            </a:r>
            <a:r>
              <a:rPr lang="cs-CZ" sz="2000" i="1" dirty="0" smtClean="0"/>
              <a:t/>
            </a:r>
            <a:br>
              <a:rPr lang="cs-CZ" sz="2000" i="1" dirty="0" smtClean="0"/>
            </a:br>
            <a:r>
              <a:rPr lang="cs-CZ" sz="2000" i="1" dirty="0"/>
              <a:t/>
            </a:r>
            <a:br>
              <a:rPr lang="cs-CZ" sz="2000" i="1" dirty="0"/>
            </a:br>
            <a:r>
              <a:rPr lang="cs-CZ" sz="2000" b="1" i="1" dirty="0"/>
              <a:t>Lady </a:t>
            </a:r>
            <a:r>
              <a:rPr lang="cs-CZ" sz="2000" b="1" i="1" dirty="0" err="1"/>
              <a:t>Gaga</a:t>
            </a:r>
            <a:r>
              <a:rPr lang="cs-CZ" sz="2000" i="1" dirty="0"/>
              <a:t/>
            </a:r>
            <a:br>
              <a:rPr lang="cs-CZ" sz="2000" i="1" dirty="0"/>
            </a:br>
            <a:r>
              <a:rPr lang="cs-CZ" sz="2000" dirty="0"/>
              <a:t>Ošklivá, s velkým nosem, divně se směje, trapně si zpívá … Kvůli podobným nadávkám se dnes už jedna z nejúspěšnějších muzikantek kdysi </a:t>
            </a:r>
            <a:r>
              <a:rPr lang="cs-CZ" sz="2000" dirty="0" smtClean="0"/>
              <a:t>bála </a:t>
            </a:r>
            <a:r>
              <a:rPr lang="cs-CZ" sz="2000" dirty="0"/>
              <a:t>chodit do školy.</a:t>
            </a:r>
            <a:r>
              <a:rPr lang="cs-CZ" dirty="0"/>
              <a:t/>
            </a:r>
            <a:br>
              <a:rPr lang="cs-CZ" dirty="0"/>
            </a:br>
            <a:endParaRPr lang="cs-CZ" dirty="0"/>
          </a:p>
        </p:txBody>
      </p:sp>
      <p:pic>
        <p:nvPicPr>
          <p:cNvPr id="1038" name="Picture 14" descr="Výsledek obrázku pro taylor swif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46" r="3800"/>
          <a:stretch/>
        </p:blipFill>
        <p:spPr bwMode="auto">
          <a:xfrm>
            <a:off x="5154187" y="263657"/>
            <a:ext cx="1449977" cy="157514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ýsledek obrázku pro rihan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11" t="3310" r="2728" b="14291"/>
          <a:stretch/>
        </p:blipFill>
        <p:spPr bwMode="auto">
          <a:xfrm>
            <a:off x="5154187" y="1930561"/>
            <a:ext cx="1449978" cy="181194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Výsledek obrázku pro lady gag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83" b="20544"/>
          <a:stretch/>
        </p:blipFill>
        <p:spPr bwMode="auto">
          <a:xfrm flipH="1">
            <a:off x="5154186" y="5405980"/>
            <a:ext cx="1449977" cy="162627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Výsledek obrázku pro miley cyrus 201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375" b="6685"/>
          <a:stretch/>
        </p:blipFill>
        <p:spPr bwMode="auto">
          <a:xfrm>
            <a:off x="5154187" y="3834269"/>
            <a:ext cx="1449977" cy="14930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43690" y="6703368"/>
            <a:ext cx="6460473" cy="2893100"/>
          </a:xfrm>
          <a:prstGeom prst="rect">
            <a:avLst/>
          </a:prstGeom>
          <a:noFill/>
        </p:spPr>
        <p:txBody>
          <a:bodyPr wrap="square" rtlCol="0">
            <a:spAutoFit/>
          </a:bodyPr>
          <a:lstStyle/>
          <a:p>
            <a:r>
              <a:rPr lang="cs-CZ" sz="2000" u="sng" dirty="0" smtClean="0"/>
              <a:t>Jsi třídní hvězda, </a:t>
            </a:r>
            <a:r>
              <a:rPr lang="cs-CZ" sz="2000" u="sng" dirty="0"/>
              <a:t>nebo outsider</a:t>
            </a:r>
            <a:r>
              <a:rPr lang="cs-CZ" sz="2000" u="sng" dirty="0" smtClean="0"/>
              <a:t>?</a:t>
            </a:r>
          </a:p>
          <a:p>
            <a:endParaRPr lang="cs-CZ" u="sng" dirty="0"/>
          </a:p>
          <a:p>
            <a:pPr marL="285750" indent="-285750">
              <a:buFont typeface="Arial" panose="020B0604020202020204" pitchFamily="34" charset="0"/>
              <a:buChar char="•"/>
            </a:pPr>
            <a:r>
              <a:rPr lang="cs-CZ" dirty="0"/>
              <a:t>Přežít v třídním kolektivu není vůbec jednoduché. Když se zeptáme na oblíbené a neoblíbené spolužáky, zjistíme, že: „Má nechutně mastný vlasy… Nosí hrozný hadry…Je strašně tlustá…Fuj, slizoun…“ </a:t>
            </a:r>
            <a:endParaRPr lang="cs-CZ" dirty="0" smtClean="0"/>
          </a:p>
          <a:p>
            <a:pPr marL="285750" indent="-285750">
              <a:buFont typeface="Arial" panose="020B0604020202020204" pitchFamily="34" charset="0"/>
              <a:buChar char="•"/>
            </a:pPr>
            <a:r>
              <a:rPr lang="cs-CZ" dirty="0" smtClean="0"/>
              <a:t>Až </a:t>
            </a:r>
            <a:r>
              <a:rPr lang="cs-CZ" dirty="0"/>
              <a:t>po složitějším páčení se dozvíme, že někdo „lže“, „vychloubá se“, „nedá nikomu opsat úkol“, „kritizuje a přitom žádnou kritiku sama nepřijme“, ale taky „skvěle napovídá“, „je s ním sranda“… </a:t>
            </a:r>
          </a:p>
          <a:p>
            <a:endParaRPr lang="cs-CZ" dirty="0"/>
          </a:p>
        </p:txBody>
      </p:sp>
      <p:sp>
        <p:nvSpPr>
          <p:cNvPr id="11" name="TextovéPole 10"/>
          <p:cNvSpPr txBox="1"/>
          <p:nvPr/>
        </p:nvSpPr>
        <p:spPr>
          <a:xfrm>
            <a:off x="3223083" y="9536668"/>
            <a:ext cx="301686" cy="369332"/>
          </a:xfrm>
          <a:prstGeom prst="rect">
            <a:avLst/>
          </a:prstGeom>
          <a:noFill/>
        </p:spPr>
        <p:txBody>
          <a:bodyPr wrap="none" rtlCol="0">
            <a:spAutoFit/>
          </a:bodyPr>
          <a:lstStyle/>
          <a:p>
            <a:r>
              <a:rPr lang="cs-CZ" dirty="0" smtClean="0"/>
              <a:t>7</a:t>
            </a:r>
            <a:endParaRPr lang="cs-CZ" dirty="0"/>
          </a:p>
        </p:txBody>
      </p:sp>
    </p:spTree>
    <p:extLst>
      <p:ext uri="{BB962C8B-B14F-4D97-AF65-F5344CB8AC3E}">
        <p14:creationId xmlns:p14="http://schemas.microsoft.com/office/powerpoint/2010/main" val="3785331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uvisející obráze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620"/>
          <a:stretch/>
        </p:blipFill>
        <p:spPr bwMode="auto">
          <a:xfrm>
            <a:off x="2377440" y="3213463"/>
            <a:ext cx="4104776" cy="4169443"/>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222070" y="287383"/>
            <a:ext cx="6387736" cy="3540034"/>
          </a:xfrm>
        </p:spPr>
        <p:txBody>
          <a:bodyPr>
            <a:normAutofit/>
          </a:bodyPr>
          <a:lstStyle/>
          <a:p>
            <a:r>
              <a:rPr lang="cs-CZ" sz="1800" dirty="0" smtClean="0"/>
              <a:t>Každá </a:t>
            </a:r>
            <a:r>
              <a:rPr lang="cs-CZ" sz="1800" dirty="0"/>
              <a:t>třída má svého vůdce, všichni ho berou a respektují a je vzorem pro ostatní. Je aktivní a má dobré nápady. </a:t>
            </a:r>
            <a:endParaRPr lang="cs-CZ" sz="1800" dirty="0" smtClean="0"/>
          </a:p>
          <a:p>
            <a:r>
              <a:rPr lang="cs-CZ" sz="1800" dirty="0" smtClean="0"/>
              <a:t>Na </a:t>
            </a:r>
            <a:r>
              <a:rPr lang="cs-CZ" sz="1800" dirty="0"/>
              <a:t>druhém místě bývá tak zvaný expert, třídní šašek, který rozvíjí nápady vůdce. </a:t>
            </a:r>
            <a:endParaRPr lang="cs-CZ" sz="1800" dirty="0" smtClean="0"/>
          </a:p>
          <a:p>
            <a:r>
              <a:rPr lang="cs-CZ" sz="1800" dirty="0" smtClean="0"/>
              <a:t>Ostatní </a:t>
            </a:r>
            <a:r>
              <a:rPr lang="cs-CZ" sz="1800" dirty="0"/>
              <a:t>jsou přizpůsobiví členové. Někteří na sebe rádi strhávají pozornost – vyrušují, rvou se, pomlouvají. </a:t>
            </a:r>
            <a:endParaRPr lang="cs-CZ" sz="1800" dirty="0" smtClean="0"/>
          </a:p>
          <a:p>
            <a:r>
              <a:rPr lang="cs-CZ" sz="1800" dirty="0" smtClean="0"/>
              <a:t>Dále </a:t>
            </a:r>
            <a:r>
              <a:rPr lang="cs-CZ" sz="1800" dirty="0"/>
              <a:t>máme mezi sebou šplhouny, šprty a mazánky, kteří stále nepochopili, že přízeň zbytku třídy ani učitelů nejde vydupat žalováním nebo hraním na city. </a:t>
            </a:r>
          </a:p>
          <a:p>
            <a:r>
              <a:rPr lang="cs-CZ" sz="1800" dirty="0"/>
              <a:t>Na posledním místě ve skupině bývá bohužel – outsider. Nikdo s ním nemluví, protože je jiný než ostatní. A taky s ním mluvit nemohou, protože jak by pak ve skupině vypadali? </a:t>
            </a:r>
          </a:p>
          <a:p>
            <a:pPr marL="0" indent="0">
              <a:buNone/>
            </a:pPr>
            <a:endParaRPr lang="cs-CZ" dirty="0"/>
          </a:p>
        </p:txBody>
      </p:sp>
      <p:sp>
        <p:nvSpPr>
          <p:cNvPr id="4" name="TextovéPole 3"/>
          <p:cNvSpPr txBox="1"/>
          <p:nvPr/>
        </p:nvSpPr>
        <p:spPr>
          <a:xfrm>
            <a:off x="222070" y="6212681"/>
            <a:ext cx="6296296" cy="3693319"/>
          </a:xfrm>
          <a:prstGeom prst="rect">
            <a:avLst/>
          </a:prstGeom>
          <a:noFill/>
        </p:spPr>
        <p:txBody>
          <a:bodyPr wrap="square" rtlCol="0">
            <a:spAutoFit/>
          </a:bodyPr>
          <a:lstStyle/>
          <a:p>
            <a:r>
              <a:rPr lang="cs-CZ" i="1" dirty="0" smtClean="0"/>
              <a:t>Zkus </a:t>
            </a:r>
            <a:r>
              <a:rPr lang="cs-CZ" i="1" dirty="0"/>
              <a:t>„</a:t>
            </a:r>
            <a:r>
              <a:rPr lang="cs-CZ" i="1" dirty="0" err="1"/>
              <a:t>zamakat</a:t>
            </a:r>
            <a:r>
              <a:rPr lang="cs-CZ" i="1" dirty="0"/>
              <a:t>“ na následujících bodech</a:t>
            </a:r>
            <a:r>
              <a:rPr lang="cs-CZ" i="1" dirty="0" smtClean="0"/>
              <a:t>:</a:t>
            </a:r>
          </a:p>
          <a:p>
            <a:endParaRPr lang="cs-CZ" sz="1700" i="1" dirty="0" smtClean="0"/>
          </a:p>
          <a:p>
            <a:r>
              <a:rPr lang="cs-CZ" i="1" dirty="0" smtClean="0"/>
              <a:t>1. Fit </a:t>
            </a:r>
            <a:r>
              <a:rPr lang="cs-CZ" i="1" dirty="0"/>
              <a:t>a upravení lidé to mají v kolektivu jednodušší </a:t>
            </a:r>
            <a:r>
              <a:rPr lang="cs-CZ" i="1" dirty="0" smtClean="0"/>
              <a:t>!</a:t>
            </a:r>
          </a:p>
          <a:p>
            <a:endParaRPr lang="cs-CZ" i="1" dirty="0" smtClean="0"/>
          </a:p>
          <a:p>
            <a:r>
              <a:rPr lang="cs-CZ" i="1" dirty="0" smtClean="0"/>
              <a:t>2</a:t>
            </a:r>
            <a:r>
              <a:rPr lang="cs-CZ" i="1" dirty="0"/>
              <a:t>. </a:t>
            </a:r>
            <a:r>
              <a:rPr lang="cs-CZ" i="1" dirty="0" smtClean="0"/>
              <a:t>Pohodoví </a:t>
            </a:r>
            <a:r>
              <a:rPr lang="cs-CZ" i="1" dirty="0"/>
              <a:t>a veselí, co se umí zasmát i sami </a:t>
            </a:r>
            <a:r>
              <a:rPr lang="cs-CZ" i="1" dirty="0" smtClean="0"/>
              <a:t>sobě, </a:t>
            </a:r>
            <a:r>
              <a:rPr lang="cs-CZ" i="1" dirty="0"/>
              <a:t>jsou oblíbení </a:t>
            </a:r>
            <a:r>
              <a:rPr lang="cs-CZ" i="1" dirty="0" smtClean="0"/>
              <a:t>!</a:t>
            </a:r>
          </a:p>
          <a:p>
            <a:endParaRPr lang="cs-CZ" i="1" dirty="0" smtClean="0"/>
          </a:p>
          <a:p>
            <a:r>
              <a:rPr lang="cs-CZ" i="1" dirty="0" smtClean="0"/>
              <a:t>3</a:t>
            </a:r>
            <a:r>
              <a:rPr lang="cs-CZ" i="1" dirty="0"/>
              <a:t>. </a:t>
            </a:r>
            <a:r>
              <a:rPr lang="cs-CZ" i="1" dirty="0" smtClean="0"/>
              <a:t>Chovej </a:t>
            </a:r>
            <a:r>
              <a:rPr lang="cs-CZ" i="1" dirty="0"/>
              <a:t>se k ostatním tak, jak chceš, aby se chovali oni k tobě </a:t>
            </a:r>
            <a:r>
              <a:rPr lang="cs-CZ" i="1" dirty="0" smtClean="0"/>
              <a:t>!</a:t>
            </a:r>
          </a:p>
          <a:p>
            <a:endParaRPr lang="cs-CZ" i="1" dirty="0" smtClean="0"/>
          </a:p>
          <a:p>
            <a:r>
              <a:rPr lang="cs-CZ" i="1" dirty="0" smtClean="0"/>
              <a:t>4</a:t>
            </a:r>
            <a:r>
              <a:rPr lang="cs-CZ" i="1" dirty="0"/>
              <a:t>. </a:t>
            </a:r>
            <a:r>
              <a:rPr lang="cs-CZ" i="1" dirty="0" smtClean="0"/>
              <a:t>Nemusíš </a:t>
            </a:r>
            <a:r>
              <a:rPr lang="cs-CZ" i="1" dirty="0"/>
              <a:t>být vyloženě jedničkář, ale přirozený rozhled a bystrost ještě nikomu neublížil </a:t>
            </a:r>
            <a:r>
              <a:rPr lang="cs-CZ" i="1" dirty="0" smtClean="0"/>
              <a:t>!</a:t>
            </a:r>
          </a:p>
          <a:p>
            <a:endParaRPr lang="cs-CZ" i="1" dirty="0" smtClean="0"/>
          </a:p>
          <a:p>
            <a:r>
              <a:rPr lang="cs-CZ" i="1" dirty="0" smtClean="0"/>
              <a:t>5</a:t>
            </a:r>
            <a:r>
              <a:rPr lang="cs-CZ" i="1" dirty="0"/>
              <a:t>. </a:t>
            </a:r>
            <a:r>
              <a:rPr lang="cs-CZ" i="1" dirty="0" smtClean="0"/>
              <a:t>Buď </a:t>
            </a:r>
            <a:r>
              <a:rPr lang="cs-CZ" i="1" dirty="0"/>
              <a:t>optimista, bude líp!</a:t>
            </a:r>
          </a:p>
          <a:p>
            <a:endParaRPr lang="cs-CZ" dirty="0"/>
          </a:p>
        </p:txBody>
      </p:sp>
      <p:sp>
        <p:nvSpPr>
          <p:cNvPr id="5" name="TextovéPole 4"/>
          <p:cNvSpPr txBox="1"/>
          <p:nvPr/>
        </p:nvSpPr>
        <p:spPr>
          <a:xfrm>
            <a:off x="372293" y="3852857"/>
            <a:ext cx="2592633" cy="677108"/>
          </a:xfrm>
          <a:prstGeom prst="rect">
            <a:avLst/>
          </a:prstGeom>
          <a:noFill/>
        </p:spPr>
        <p:txBody>
          <a:bodyPr wrap="none" rtlCol="0">
            <a:spAutoFit/>
          </a:bodyPr>
          <a:lstStyle/>
          <a:p>
            <a:r>
              <a:rPr lang="cs-CZ" sz="2000" b="1" u="sng" dirty="0"/>
              <a:t>Jak nebýt outsiderem</a:t>
            </a:r>
            <a:r>
              <a:rPr lang="cs-CZ" sz="2000" b="1" u="sng" dirty="0" smtClean="0"/>
              <a:t>?</a:t>
            </a:r>
            <a:endParaRPr lang="cs-CZ" sz="2000" b="1" u="sng" dirty="0"/>
          </a:p>
          <a:p>
            <a:endParaRPr lang="cs-CZ" dirty="0"/>
          </a:p>
        </p:txBody>
      </p:sp>
      <p:sp>
        <p:nvSpPr>
          <p:cNvPr id="6" name="TextovéPole 5"/>
          <p:cNvSpPr txBox="1"/>
          <p:nvPr/>
        </p:nvSpPr>
        <p:spPr>
          <a:xfrm>
            <a:off x="3329448" y="9556756"/>
            <a:ext cx="301686" cy="369332"/>
          </a:xfrm>
          <a:prstGeom prst="rect">
            <a:avLst/>
          </a:prstGeom>
          <a:noFill/>
        </p:spPr>
        <p:txBody>
          <a:bodyPr wrap="none" rtlCol="0">
            <a:spAutoFit/>
          </a:bodyPr>
          <a:lstStyle/>
          <a:p>
            <a:r>
              <a:rPr lang="cs-CZ" dirty="0" smtClean="0"/>
              <a:t>8</a:t>
            </a:r>
            <a:endParaRPr lang="cs-CZ" dirty="0"/>
          </a:p>
        </p:txBody>
      </p:sp>
    </p:spTree>
    <p:extLst>
      <p:ext uri="{BB962C8B-B14F-4D97-AF65-F5344CB8AC3E}">
        <p14:creationId xmlns:p14="http://schemas.microsoft.com/office/powerpoint/2010/main" val="1065069209"/>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867</TotalTime>
  <Words>2849</Words>
  <Application>Microsoft Office PowerPoint</Application>
  <PresentationFormat>A4 (210 x 297 mm)</PresentationFormat>
  <Paragraphs>321</Paragraphs>
  <Slides>19</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19</vt:i4>
      </vt:variant>
    </vt:vector>
  </HeadingPairs>
  <TitlesOfParts>
    <vt:vector size="25" baseType="lpstr">
      <vt:lpstr>Algerian</vt:lpstr>
      <vt:lpstr>Arial</vt:lpstr>
      <vt:lpstr>Arial Black</vt:lpstr>
      <vt:lpstr>Calibri</vt:lpstr>
      <vt:lpstr>Calibri Light</vt:lpstr>
      <vt:lpstr>Motiv Office</vt:lpstr>
      <vt:lpstr>Prezentace aplikace PowerPoint</vt:lpstr>
      <vt:lpstr>Ahoj, všichni! Je tu podzim a my – Záškolák - s ním. Přejeme příjemné čtení a dny barevné jako listí na stromech. </vt:lpstr>
      <vt:lpstr>2 učitelé – oba sportovci, oba nás mají z tělocviku, ale každý je jiný.</vt:lpstr>
      <vt:lpstr>Prezentace aplikace PowerPoint</vt:lpstr>
      <vt:lpstr>Prezentace aplikace PowerPoint</vt:lpstr>
      <vt:lpstr>Prezentace aplikace PowerPoint</vt:lpstr>
      <vt:lpstr>Prezentace aplikace PowerPoint</vt:lpstr>
      <vt:lpstr>Hvězdy, které bývaly outsidery  Taylor Swift Zpěvačce se prý ve škole holky smály, že má ráda country. I díky nim pak začala skládat vlastní hudbu.  Rihanna Prý ji šikanovaly děti s tmavší pletí, protože se jim zdála moc „bílá“.   Miley Cyrus Její spolužačky prý dokonce založily Anti-Miley klub. Zamykaly ji na záchodcích, zesměšňovaly ji v jídelně, že je prý malá a že se její táta zmohl na jeden hit a ona se prý kvůli tomu může zbláznit.  Lady Gaga Ošklivá, s velkým nosem, divně se směje, trapně si zpívá … Kvůli podobným nadávkám se dnes už jedna z nejúspěšnějších muzikantek kdysi bála chodit do školy. </vt:lpstr>
      <vt:lpstr>Prezentace aplikace PowerPoint</vt:lpstr>
      <vt:lpstr>Prezentace aplikace PowerPoint</vt:lpstr>
      <vt:lpstr>Prezentace aplikace PowerPoint</vt:lpstr>
      <vt:lpstr>Prezentace aplikace PowerPoint</vt:lpstr>
      <vt:lpstr>Prezentace aplikace PowerPoint</vt:lpstr>
      <vt:lpstr>Oblíbená hudební skupina </vt:lpstr>
      <vt:lpstr>Prezentace aplikace PowerPoint</vt:lpstr>
      <vt:lpstr>Prezentace aplikace PowerPoint</vt:lpstr>
      <vt:lpstr>Prezentace aplikace PowerPoint</vt:lpstr>
      <vt:lpstr>Prezentace aplikace PowerPoint</vt:lpstr>
      <vt:lpstr>Prvňáčky jsme začali, prvňáčky i skončíme. Pohádka, kterou vytvořili malí spisovatelé z 1.A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Katerina Bujnochova</dc:creator>
  <cp:lastModifiedBy>Katerina Bujnochova</cp:lastModifiedBy>
  <cp:revision>103</cp:revision>
  <cp:lastPrinted>2017-10-30T10:24:28Z</cp:lastPrinted>
  <dcterms:created xsi:type="dcterms:W3CDTF">2017-10-20T12:36:37Z</dcterms:created>
  <dcterms:modified xsi:type="dcterms:W3CDTF">2017-10-30T18:47:42Z</dcterms:modified>
</cp:coreProperties>
</file>